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24"/>
  </p:notesMasterIdLst>
  <p:sldIdLst>
    <p:sldId id="256" r:id="rId2"/>
    <p:sldId id="257" r:id="rId3"/>
    <p:sldId id="270" r:id="rId4"/>
    <p:sldId id="258" r:id="rId5"/>
    <p:sldId id="277" r:id="rId6"/>
    <p:sldId id="259" r:id="rId7"/>
    <p:sldId id="260" r:id="rId8"/>
    <p:sldId id="261" r:id="rId9"/>
    <p:sldId id="262" r:id="rId10"/>
    <p:sldId id="263" r:id="rId11"/>
    <p:sldId id="264" r:id="rId12"/>
    <p:sldId id="265" r:id="rId13"/>
    <p:sldId id="266" r:id="rId14"/>
    <p:sldId id="276" r:id="rId15"/>
    <p:sldId id="267" r:id="rId16"/>
    <p:sldId id="268" r:id="rId17"/>
    <p:sldId id="272" r:id="rId18"/>
    <p:sldId id="269" r:id="rId19"/>
    <p:sldId id="271" r:id="rId20"/>
    <p:sldId id="275" r:id="rId21"/>
    <p:sldId id="273" r:id="rId22"/>
    <p:sldId id="274"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amonugs" id="{C4FC8630-5A84-41EB-93D6-C22D8323CCE5}">
          <p14:sldIdLst>
            <p14:sldId id="256"/>
            <p14:sldId id="257"/>
            <p14:sldId id="270"/>
            <p14:sldId id="258"/>
            <p14:sldId id="277"/>
            <p14:sldId id="259"/>
            <p14:sldId id="260"/>
            <p14:sldId id="261"/>
            <p14:sldId id="262"/>
            <p14:sldId id="263"/>
            <p14:sldId id="264"/>
            <p14:sldId id="265"/>
            <p14:sldId id="266"/>
            <p14:sldId id="276"/>
            <p14:sldId id="267"/>
            <p14:sldId id="268"/>
            <p14:sldId id="272"/>
            <p14:sldId id="269"/>
            <p14:sldId id="271"/>
            <p14:sldId id="275"/>
            <p14:sldId id="273"/>
            <p14:sldId id="27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81637"/>
    <a:srgbClr val="000000"/>
    <a:srgbClr val="0000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994" autoAdjust="0"/>
    <p:restoredTop sz="91425" autoAdjust="0"/>
  </p:normalViewPr>
  <p:slideViewPr>
    <p:cSldViewPr snapToGrid="0">
      <p:cViewPr varScale="1">
        <p:scale>
          <a:sx n="71" d="100"/>
          <a:sy n="71" d="100"/>
        </p:scale>
        <p:origin x="1459" y="58"/>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r>
              <a:rPr lang="en-US" dirty="0"/>
              <a:t>Average Time Performance Compared to A* (over 36229</a:t>
            </a:r>
            <a:r>
              <a:rPr lang="en-US" baseline="0" dirty="0"/>
              <a:t> trials)</a:t>
            </a:r>
            <a:r>
              <a:rPr lang="en-US" dirty="0"/>
              <a:t> </a:t>
            </a:r>
          </a:p>
        </c:rich>
      </c:tx>
      <c:overlay val="0"/>
      <c:spPr>
        <a:noFill/>
        <a:ln>
          <a:noFill/>
        </a:ln>
        <a:effectLst/>
      </c:spPr>
      <c:txPr>
        <a:bodyPr rot="0" spcFirstLastPara="1" vertOverflow="ellipsis" vert="horz" wrap="square" anchor="ctr" anchorCtr="1"/>
        <a:lstStyle/>
        <a:p>
          <a:pPr>
            <a:defRPr sz="1440" b="0" i="0" u="none" strike="noStrike" kern="1200" spc="0" baseline="0">
              <a:solidFill>
                <a:schemeClr val="tx1"/>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Charts'!$B$1:$F$1</c:f>
              <c:strCache>
                <c:ptCount val="5"/>
                <c:pt idx="0">
                  <c:v>bfs compared to aStar</c:v>
                </c:pt>
                <c:pt idx="1">
                  <c:v>dfs compared to aStar</c:v>
                </c:pt>
                <c:pt idx="2">
                  <c:v>dijkstras compared to aStar</c:v>
                </c:pt>
                <c:pt idx="3">
                  <c:v>bidirectional compared to aStar</c:v>
                </c:pt>
                <c:pt idx="4">
                  <c:v>greedy compared to aStar</c:v>
                </c:pt>
              </c:strCache>
            </c:strRef>
          </c:cat>
          <c:val>
            <c:numRef>
              <c:f>'Analysis and Charts'!$B$2:$F$2</c:f>
              <c:numCache>
                <c:formatCode>General</c:formatCode>
                <c:ptCount val="5"/>
                <c:pt idx="0">
                  <c:v>3.84753711925169E-2</c:v>
                </c:pt>
                <c:pt idx="1">
                  <c:v>0.11601860737957918</c:v>
                </c:pt>
                <c:pt idx="2">
                  <c:v>1.6904490456355463</c:v>
                </c:pt>
                <c:pt idx="3">
                  <c:v>0.303918428219623</c:v>
                </c:pt>
                <c:pt idx="4">
                  <c:v>0.38013326686633064</c:v>
                </c:pt>
              </c:numCache>
            </c:numRef>
          </c:val>
          <c:extLst>
            <c:ext xmlns:c16="http://schemas.microsoft.com/office/drawing/2014/chart" uri="{C3380CC4-5D6E-409C-BE32-E72D297353CC}">
              <c16:uniqueId val="{00000000-93D2-47C3-A4DB-21CA61D87C5C}"/>
            </c:ext>
          </c:extLst>
        </c:ser>
        <c:dLbls>
          <c:showLegendKey val="0"/>
          <c:showVal val="0"/>
          <c:showCatName val="0"/>
          <c:showSerName val="0"/>
          <c:showPercent val="0"/>
          <c:showBubbleSize val="0"/>
        </c:dLbls>
        <c:gapWidth val="182"/>
        <c:axId val="1383331264"/>
        <c:axId val="1383332512"/>
      </c:barChart>
      <c:catAx>
        <c:axId val="13833312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2512"/>
        <c:crosses val="autoZero"/>
        <c:auto val="1"/>
        <c:lblAlgn val="ctr"/>
        <c:lblOffset val="100"/>
        <c:noMultiLvlLbl val="0"/>
      </c:catAx>
      <c:valAx>
        <c:axId val="1383332512"/>
        <c:scaling>
          <c:orientation val="minMax"/>
          <c:max val="1.95"/>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mn-lt"/>
                <a:ea typeface="+mn-ea"/>
                <a:cs typeface="+mn-cs"/>
              </a:defRPr>
            </a:pPr>
            <a:endParaRPr lang="en-US"/>
          </a:p>
        </c:txPr>
        <c:crossAx val="1383331264"/>
        <c:crosses val="autoZero"/>
        <c:crossBetween val="between"/>
        <c:majorUnit val="0.1"/>
      </c:valAx>
      <c:spPr>
        <a:noFill/>
        <a:ln>
          <a:noFill/>
        </a:ln>
        <a:effectLst/>
      </c:spPr>
    </c:plotArea>
    <c:plotVisOnly val="1"/>
    <c:dispBlanksAs val="gap"/>
    <c:showDLblsOverMax val="0"/>
  </c:chart>
  <c:spPr>
    <a:noFill/>
    <a:ln>
      <a:noFill/>
    </a:ln>
    <a:effectLst/>
  </c:spPr>
  <c:txPr>
    <a:bodyPr/>
    <a:lstStyle/>
    <a:p>
      <a:pPr>
        <a:defRPr sz="1200" b="0">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dirty="0"/>
              <a:t>Average Path Cost Compared to A* (over 36229 trials)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Charts'!$H$1:$L$1</c:f>
              <c:strCache>
                <c:ptCount val="5"/>
                <c:pt idx="0">
                  <c:v>bfs cost compared to aStar</c:v>
                </c:pt>
                <c:pt idx="1">
                  <c:v>dfs cost compared to aStar</c:v>
                </c:pt>
                <c:pt idx="2">
                  <c:v>dijkstras cost compared to aStar</c:v>
                </c:pt>
                <c:pt idx="3">
                  <c:v>bidirectional cost compared to aStar</c:v>
                </c:pt>
                <c:pt idx="4">
                  <c:v>greedy cost compared to aStar</c:v>
                </c:pt>
              </c:strCache>
            </c:strRef>
          </c:cat>
          <c:val>
            <c:numRef>
              <c:f>'Analysis and Charts'!$H$2:$L$2</c:f>
              <c:numCache>
                <c:formatCode>General</c:formatCode>
                <c:ptCount val="5"/>
                <c:pt idx="0">
                  <c:v>1.0739246616507148</c:v>
                </c:pt>
                <c:pt idx="1">
                  <c:v>2419.1178182530889</c:v>
                </c:pt>
                <c:pt idx="2">
                  <c:v>1.0300386526780785</c:v>
                </c:pt>
                <c:pt idx="3">
                  <c:v>1.0745824397137813</c:v>
                </c:pt>
                <c:pt idx="4">
                  <c:v>11.978443037807269</c:v>
                </c:pt>
              </c:numCache>
            </c:numRef>
          </c:val>
          <c:extLst>
            <c:ext xmlns:c16="http://schemas.microsoft.com/office/drawing/2014/chart" uri="{C3380CC4-5D6E-409C-BE32-E72D297353CC}">
              <c16:uniqueId val="{00000000-0EDE-40E9-8E9D-5531960628D5}"/>
            </c:ext>
          </c:extLst>
        </c:ser>
        <c:dLbls>
          <c:dLblPos val="outEnd"/>
          <c:showLegendKey val="0"/>
          <c:showVal val="1"/>
          <c:showCatName val="0"/>
          <c:showSerName val="0"/>
          <c:showPercent val="0"/>
          <c:showBubbleSize val="0"/>
        </c:dLbls>
        <c:gapWidth val="182"/>
        <c:axId val="119802032"/>
        <c:axId val="119808688"/>
      </c:barChart>
      <c:catAx>
        <c:axId val="1198020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8688"/>
        <c:crosses val="autoZero"/>
        <c:auto val="1"/>
        <c:lblAlgn val="ctr"/>
        <c:lblOffset val="100"/>
        <c:noMultiLvlLbl val="0"/>
      </c:catAx>
      <c:valAx>
        <c:axId val="11980868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Time Performance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119802032"/>
        <c:crosses val="autoZero"/>
        <c:crossBetween val="between"/>
        <c:majorUnit val="100"/>
        <c:minorUnit val="50"/>
      </c:valAx>
      <c:spPr>
        <a:noFill/>
        <a:ln>
          <a:noFill/>
        </a:ln>
        <a:effectLst/>
      </c:spPr>
    </c:plotArea>
    <c:plotVisOnly val="1"/>
    <c:dispBlanksAs val="gap"/>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r>
              <a:rPr lang="en-US"/>
              <a:t>Average Path Cost Compared to A* (without DFS for viewing purposes)</a:t>
            </a:r>
          </a:p>
        </c:rich>
      </c:tx>
      <c:overlay val="0"/>
      <c:spPr>
        <a:noFill/>
        <a:ln>
          <a:noFill/>
        </a:ln>
        <a:effectLst/>
      </c:spPr>
      <c:txPr>
        <a:bodyPr rot="0" spcFirstLastPara="1" vertOverflow="ellipsis" vert="horz" wrap="square" anchor="ctr" anchorCtr="1"/>
        <a:lstStyle/>
        <a:p>
          <a:pPr>
            <a:defRPr sz="1400" b="0" i="0" u="none" strike="noStrike" kern="1200" spc="0" baseline="0">
              <a:solidFill>
                <a:srgbClr val="000000"/>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Charts'!$H$1,'Analysis and Charts'!$J$1:$L$1)</c:f>
              <c:strCache>
                <c:ptCount val="4"/>
                <c:pt idx="0">
                  <c:v>bfs cost compared to aStar</c:v>
                </c:pt>
                <c:pt idx="1">
                  <c:v>dijkstras cost compared to aStar</c:v>
                </c:pt>
                <c:pt idx="2">
                  <c:v>bidirectional cost compared to aStar</c:v>
                </c:pt>
                <c:pt idx="3">
                  <c:v>greedy cost compared to aStar</c:v>
                </c:pt>
              </c:strCache>
            </c:strRef>
          </c:cat>
          <c:val>
            <c:numRef>
              <c:f>('Analysis and Charts'!$H$2,'Analysis and Charts'!$J$2:$L$2)</c:f>
              <c:numCache>
                <c:formatCode>General</c:formatCode>
                <c:ptCount val="4"/>
                <c:pt idx="0">
                  <c:v>1.0739246616507148</c:v>
                </c:pt>
                <c:pt idx="1">
                  <c:v>1.0300386526780785</c:v>
                </c:pt>
                <c:pt idx="2">
                  <c:v>1.0745824397137813</c:v>
                </c:pt>
                <c:pt idx="3">
                  <c:v>11.978443037807269</c:v>
                </c:pt>
              </c:numCache>
            </c:numRef>
          </c:val>
          <c:extLst>
            <c:ext xmlns:c16="http://schemas.microsoft.com/office/drawing/2014/chart" uri="{C3380CC4-5D6E-409C-BE32-E72D297353CC}">
              <c16:uniqueId val="{00000000-C3D0-4136-B6CD-A7139EC0CBC3}"/>
            </c:ext>
          </c:extLst>
        </c:ser>
        <c:dLbls>
          <c:dLblPos val="outEnd"/>
          <c:showLegendKey val="0"/>
          <c:showVal val="1"/>
          <c:showCatName val="0"/>
          <c:showSerName val="0"/>
          <c:showPercent val="0"/>
          <c:showBubbleSize val="0"/>
        </c:dLbls>
        <c:gapWidth val="182"/>
        <c:axId val="506065872"/>
        <c:axId val="506068368"/>
      </c:barChart>
      <c:catAx>
        <c:axId val="5060658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8368"/>
        <c:crosses val="autoZero"/>
        <c:auto val="1"/>
        <c:lblAlgn val="ctr"/>
        <c:lblOffset val="100"/>
        <c:noMultiLvlLbl val="0"/>
      </c:catAx>
      <c:valAx>
        <c:axId val="50606836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r>
                  <a:rPr lang="en-US" dirty="0"/>
                  <a:t>Normalized Path Cost </a:t>
                </a:r>
                <a:r>
                  <a:rPr lang="en-US" dirty="0">
                    <a:solidFill>
                      <a:schemeClr val="tx1">
                        <a:lumMod val="75000"/>
                        <a:lumOff val="2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000000"/>
                  </a:solidFill>
                  <a:latin typeface="+mn-lt"/>
                  <a:ea typeface="+mn-ea"/>
                  <a:cs typeface="+mn-cs"/>
                </a:defRPr>
              </a:pPr>
              <a:endParaRPr lang="en-US"/>
            </a:p>
          </c:txPr>
        </c:title>
        <c:numFmt formatCode="General" sourceLinked="0"/>
        <c:majorTickMark val="none"/>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rgbClr val="000000"/>
                </a:solidFill>
                <a:latin typeface="+mn-lt"/>
                <a:ea typeface="+mn-ea"/>
                <a:cs typeface="+mn-cs"/>
              </a:defRPr>
            </a:pPr>
            <a:endParaRPr lang="en-US"/>
          </a:p>
        </c:txPr>
        <c:crossAx val="506065872"/>
        <c:crosses val="autoZero"/>
        <c:crossBetween val="between"/>
        <c:majorUnit val="0.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rgbClr val="000000"/>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2.png>
</file>

<file path=ppt/media/image3.png>
</file>

<file path=ppt/media/image4.sv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33B44-7D4C-4ABF-B256-58D01141B52F}" type="datetimeFigureOut">
              <a:rPr lang="en-US" smtClean="0"/>
              <a:t>2/18/2023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8DC6A6-A38D-4D2F-953F-CB8B03247C7B}" type="slidenum">
              <a:rPr lang="en-US" smtClean="0"/>
              <a:t>‹#›</a:t>
            </a:fld>
            <a:endParaRPr lang="en-US"/>
          </a:p>
        </p:txBody>
      </p:sp>
    </p:spTree>
    <p:extLst>
      <p:ext uri="{BB962C8B-B14F-4D97-AF65-F5344CB8AC3E}">
        <p14:creationId xmlns:p14="http://schemas.microsoft.com/office/powerpoint/2010/main" val="21088034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I am Soumyadeep </a:t>
            </a:r>
            <a:r>
              <a:rPr lang="en-US" b="0" dirty="0"/>
              <a:t>Das from Springhouse Middle School and today I will show you my presentation on search algorithms.</a:t>
            </a:r>
            <a:endParaRPr lang="en-US" dirty="0"/>
          </a:p>
        </p:txBody>
      </p:sp>
      <p:sp>
        <p:nvSpPr>
          <p:cNvPr id="4" name="Slide Number Placeholder 3"/>
          <p:cNvSpPr>
            <a:spLocks noGrp="1"/>
          </p:cNvSpPr>
          <p:nvPr>
            <p:ph type="sldNum" sz="quarter" idx="5"/>
          </p:nvPr>
        </p:nvSpPr>
        <p:spPr/>
        <p:txBody>
          <a:bodyPr/>
          <a:lstStyle/>
          <a:p>
            <a:fld id="{C48DC6A6-A38D-4D2F-953F-CB8B03247C7B}" type="slidenum">
              <a:rPr lang="en-US" smtClean="0"/>
              <a:t>1</a:t>
            </a:fld>
            <a:endParaRPr lang="en-US"/>
          </a:p>
        </p:txBody>
      </p:sp>
    </p:spTree>
    <p:extLst>
      <p:ext uri="{BB962C8B-B14F-4D97-AF65-F5344CB8AC3E}">
        <p14:creationId xmlns:p14="http://schemas.microsoft.com/office/powerpoint/2010/main" val="36362816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diagram on the next slide will explain why step 3 could sometimes be placed elsewhere.</a:t>
            </a:r>
          </a:p>
        </p:txBody>
      </p:sp>
      <p:sp>
        <p:nvSpPr>
          <p:cNvPr id="4" name="Slide Number Placeholder 3"/>
          <p:cNvSpPr>
            <a:spLocks noGrp="1"/>
          </p:cNvSpPr>
          <p:nvPr>
            <p:ph type="sldNum" sz="quarter" idx="5"/>
          </p:nvPr>
        </p:nvSpPr>
        <p:spPr/>
        <p:txBody>
          <a:bodyPr/>
          <a:lstStyle/>
          <a:p>
            <a:fld id="{C48DC6A6-A38D-4D2F-953F-CB8B03247C7B}" type="slidenum">
              <a:rPr lang="en-US" smtClean="0"/>
              <a:t>10</a:t>
            </a:fld>
            <a:endParaRPr lang="en-US"/>
          </a:p>
        </p:txBody>
      </p:sp>
    </p:spTree>
    <p:extLst>
      <p:ext uri="{BB962C8B-B14F-4D97-AF65-F5344CB8AC3E}">
        <p14:creationId xmlns:p14="http://schemas.microsoft.com/office/powerpoint/2010/main" val="1804481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“Save Data” Frame, Data Array RAM, CSV IO Processes</a:t>
            </a:r>
          </a:p>
        </p:txBody>
      </p:sp>
      <p:sp>
        <p:nvSpPr>
          <p:cNvPr id="4" name="Slide Number Placeholder 3"/>
          <p:cNvSpPr>
            <a:spLocks noGrp="1"/>
          </p:cNvSpPr>
          <p:nvPr>
            <p:ph type="sldNum" sz="quarter" idx="5"/>
          </p:nvPr>
        </p:nvSpPr>
        <p:spPr/>
        <p:txBody>
          <a:bodyPr/>
          <a:lstStyle/>
          <a:p>
            <a:fld id="{C48DC6A6-A38D-4D2F-953F-CB8B03247C7B}" type="slidenum">
              <a:rPr lang="en-US" smtClean="0"/>
              <a:t>11</a:t>
            </a:fld>
            <a:endParaRPr lang="en-US"/>
          </a:p>
        </p:txBody>
      </p:sp>
    </p:spTree>
    <p:extLst>
      <p:ext uri="{BB962C8B-B14F-4D97-AF65-F5344CB8AC3E}">
        <p14:creationId xmlns:p14="http://schemas.microsoft.com/office/powerpoint/2010/main" val="30616915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you can see BFS is doing the best, with a time 3% that of A*. This was unexpected, but Dijkstra’s was 69% higher than A*.</a:t>
            </a:r>
          </a:p>
        </p:txBody>
      </p:sp>
      <p:sp>
        <p:nvSpPr>
          <p:cNvPr id="4" name="Slide Number Placeholder 3"/>
          <p:cNvSpPr>
            <a:spLocks noGrp="1"/>
          </p:cNvSpPr>
          <p:nvPr>
            <p:ph type="sldNum" sz="quarter" idx="5"/>
          </p:nvPr>
        </p:nvSpPr>
        <p:spPr/>
        <p:txBody>
          <a:bodyPr/>
          <a:lstStyle/>
          <a:p>
            <a:fld id="{C48DC6A6-A38D-4D2F-953F-CB8B03247C7B}" type="slidenum">
              <a:rPr lang="en-US" smtClean="0"/>
              <a:t>12</a:t>
            </a:fld>
            <a:endParaRPr lang="en-US"/>
          </a:p>
        </p:txBody>
      </p:sp>
    </p:spTree>
    <p:extLst>
      <p:ext uri="{BB962C8B-B14F-4D97-AF65-F5344CB8AC3E}">
        <p14:creationId xmlns:p14="http://schemas.microsoft.com/office/powerpoint/2010/main" val="34160747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DFS has an extremely high path cost compared to A*.</a:t>
            </a:r>
          </a:p>
        </p:txBody>
      </p:sp>
      <p:sp>
        <p:nvSpPr>
          <p:cNvPr id="4" name="Slide Number Placeholder 3"/>
          <p:cNvSpPr>
            <a:spLocks noGrp="1"/>
          </p:cNvSpPr>
          <p:nvPr>
            <p:ph type="sldNum" sz="quarter" idx="5"/>
          </p:nvPr>
        </p:nvSpPr>
        <p:spPr/>
        <p:txBody>
          <a:bodyPr/>
          <a:lstStyle/>
          <a:p>
            <a:fld id="{C48DC6A6-A38D-4D2F-953F-CB8B03247C7B}" type="slidenum">
              <a:rPr lang="en-US" smtClean="0"/>
              <a:t>13</a:t>
            </a:fld>
            <a:endParaRPr lang="en-US"/>
          </a:p>
        </p:txBody>
      </p:sp>
    </p:spTree>
    <p:extLst>
      <p:ext uri="{BB962C8B-B14F-4D97-AF65-F5344CB8AC3E}">
        <p14:creationId xmlns:p14="http://schemas.microsoft.com/office/powerpoint/2010/main" val="31318874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side-by-side comparison of A* and DFS. A* finds the best path as you can see on the left side. DFS however, finds a very suboptimal path. This explains the high value seen on the previous slide.</a:t>
            </a:r>
          </a:p>
        </p:txBody>
      </p:sp>
      <p:sp>
        <p:nvSpPr>
          <p:cNvPr id="4" name="Slide Number Placeholder 3"/>
          <p:cNvSpPr>
            <a:spLocks noGrp="1"/>
          </p:cNvSpPr>
          <p:nvPr>
            <p:ph type="sldNum" sz="quarter" idx="5"/>
          </p:nvPr>
        </p:nvSpPr>
        <p:spPr/>
        <p:txBody>
          <a:bodyPr/>
          <a:lstStyle/>
          <a:p>
            <a:fld id="{C48DC6A6-A38D-4D2F-953F-CB8B03247C7B}" type="slidenum">
              <a:rPr lang="en-US" smtClean="0"/>
              <a:t>14</a:t>
            </a:fld>
            <a:endParaRPr lang="en-US"/>
          </a:p>
        </p:txBody>
      </p:sp>
    </p:spTree>
    <p:extLst>
      <p:ext uri="{BB962C8B-B14F-4D97-AF65-F5344CB8AC3E}">
        <p14:creationId xmlns:p14="http://schemas.microsoft.com/office/powerpoint/2010/main" val="22387903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…According to research, BFS has the best factors compared to the other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15</a:t>
            </a:fld>
            <a:endParaRPr lang="en-US"/>
          </a:p>
        </p:txBody>
      </p:sp>
    </p:spTree>
    <p:extLst>
      <p:ext uri="{BB962C8B-B14F-4D97-AF65-F5344CB8AC3E}">
        <p14:creationId xmlns:p14="http://schemas.microsoft.com/office/powerpoint/2010/main" val="32170049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BFS had the lowest time, 3% of how long A* took. My hypothesis was supported by the data. Two reasons is because it doesn’t use heuristics and has a low complexity.</a:t>
            </a:r>
          </a:p>
        </p:txBody>
      </p:sp>
      <p:sp>
        <p:nvSpPr>
          <p:cNvPr id="4" name="Slide Number Placeholder 3"/>
          <p:cNvSpPr>
            <a:spLocks noGrp="1"/>
          </p:cNvSpPr>
          <p:nvPr>
            <p:ph type="sldNum" sz="quarter" idx="5"/>
          </p:nvPr>
        </p:nvSpPr>
        <p:spPr/>
        <p:txBody>
          <a:bodyPr/>
          <a:lstStyle/>
          <a:p>
            <a:fld id="{C48DC6A6-A38D-4D2F-953F-CB8B03247C7B}" type="slidenum">
              <a:rPr lang="en-US" smtClean="0"/>
              <a:t>16</a:t>
            </a:fld>
            <a:endParaRPr lang="en-US"/>
          </a:p>
        </p:txBody>
      </p:sp>
    </p:spTree>
    <p:extLst>
      <p:ext uri="{BB962C8B-B14F-4D97-AF65-F5344CB8AC3E}">
        <p14:creationId xmlns:p14="http://schemas.microsoft.com/office/powerpoint/2010/main" val="35871407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error is that the times recorded were off by some amount. This can be compensated for by running this on a lower quality device, such as a Raspberry Pi, where the amounts make less of an effect. Simply cranking up the number of nodes won’t help either, as the minimum length must be properly chosen as well. The algorithms weren’t optimized either.</a:t>
            </a:r>
          </a:p>
        </p:txBody>
      </p:sp>
      <p:sp>
        <p:nvSpPr>
          <p:cNvPr id="4" name="Slide Number Placeholder 3"/>
          <p:cNvSpPr>
            <a:spLocks noGrp="1"/>
          </p:cNvSpPr>
          <p:nvPr>
            <p:ph type="sldNum" sz="quarter" idx="5"/>
          </p:nvPr>
        </p:nvSpPr>
        <p:spPr/>
        <p:txBody>
          <a:bodyPr/>
          <a:lstStyle/>
          <a:p>
            <a:fld id="{C48DC6A6-A38D-4D2F-953F-CB8B03247C7B}" type="slidenum">
              <a:rPr lang="en-US" smtClean="0"/>
              <a:t>17</a:t>
            </a:fld>
            <a:endParaRPr lang="en-US"/>
          </a:p>
        </p:txBody>
      </p:sp>
    </p:spTree>
    <p:extLst>
      <p:ext uri="{BB962C8B-B14F-4D97-AF65-F5344CB8AC3E}">
        <p14:creationId xmlns:p14="http://schemas.microsoft.com/office/powerpoint/2010/main" val="26546567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Shortest pathfinding is important in AI, as game states can also be represented through graphs. </a:t>
            </a:r>
            <a:r>
              <a:rPr lang="en-US" dirty="0" err="1"/>
              <a:t>Gamebots</a:t>
            </a:r>
            <a:r>
              <a:rPr lang="en-US" dirty="0"/>
              <a:t>, such as those which play chess use searching algorithms. Google Maps, a very popular application uses A* like many other GPSs.</a:t>
            </a:r>
          </a:p>
        </p:txBody>
      </p:sp>
      <p:sp>
        <p:nvSpPr>
          <p:cNvPr id="4" name="Slide Number Placeholder 3"/>
          <p:cNvSpPr>
            <a:spLocks noGrp="1"/>
          </p:cNvSpPr>
          <p:nvPr>
            <p:ph type="sldNum" sz="quarter" idx="5"/>
          </p:nvPr>
        </p:nvSpPr>
        <p:spPr/>
        <p:txBody>
          <a:bodyPr/>
          <a:lstStyle/>
          <a:p>
            <a:fld id="{C48DC6A6-A38D-4D2F-953F-CB8B03247C7B}" type="slidenum">
              <a:rPr lang="en-US" smtClean="0"/>
              <a:t>18</a:t>
            </a:fld>
            <a:endParaRPr lang="en-US"/>
          </a:p>
        </p:txBody>
      </p:sp>
    </p:spTree>
    <p:extLst>
      <p:ext uri="{BB962C8B-B14F-4D97-AF65-F5344CB8AC3E}">
        <p14:creationId xmlns:p14="http://schemas.microsoft.com/office/powerpoint/2010/main" val="19617112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language used can play a big role in execution time. Compiled languages are much faster than interpreted languages. C++ is a great alternative; however, the development time is the only issue. Python took me about 10-15 hours to develop, but C++ would most likely take me 2-3 times as much.</a:t>
            </a:r>
          </a:p>
        </p:txBody>
      </p:sp>
      <p:sp>
        <p:nvSpPr>
          <p:cNvPr id="4" name="Slide Number Placeholder 3"/>
          <p:cNvSpPr>
            <a:spLocks noGrp="1"/>
          </p:cNvSpPr>
          <p:nvPr>
            <p:ph type="sldNum" sz="quarter" idx="5"/>
          </p:nvPr>
        </p:nvSpPr>
        <p:spPr/>
        <p:txBody>
          <a:bodyPr/>
          <a:lstStyle/>
          <a:p>
            <a:fld id="{C48DC6A6-A38D-4D2F-953F-CB8B03247C7B}" type="slidenum">
              <a:rPr lang="en-US" smtClean="0"/>
              <a:t>19</a:t>
            </a:fld>
            <a:endParaRPr lang="en-US"/>
          </a:p>
        </p:txBody>
      </p:sp>
    </p:spTree>
    <p:extLst>
      <p:ext uri="{BB962C8B-B14F-4D97-AF65-F5344CB8AC3E}">
        <p14:creationId xmlns:p14="http://schemas.microsoft.com/office/powerpoint/2010/main" val="15409946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problem statement is, “What is the fastest graph-searching algorithm?”</a:t>
            </a:r>
          </a:p>
        </p:txBody>
      </p:sp>
      <p:sp>
        <p:nvSpPr>
          <p:cNvPr id="4" name="Slide Number Placeholder 3"/>
          <p:cNvSpPr>
            <a:spLocks noGrp="1"/>
          </p:cNvSpPr>
          <p:nvPr>
            <p:ph type="sldNum" sz="quarter" idx="5"/>
          </p:nvPr>
        </p:nvSpPr>
        <p:spPr/>
        <p:txBody>
          <a:bodyPr/>
          <a:lstStyle/>
          <a:p>
            <a:fld id="{C48DC6A6-A38D-4D2F-953F-CB8B03247C7B}" type="slidenum">
              <a:rPr lang="en-US" smtClean="0"/>
              <a:t>2</a:t>
            </a:fld>
            <a:endParaRPr lang="en-US"/>
          </a:p>
        </p:txBody>
      </p:sp>
    </p:spTree>
    <p:extLst>
      <p:ext uri="{BB962C8B-B14F-4D97-AF65-F5344CB8AC3E}">
        <p14:creationId xmlns:p14="http://schemas.microsoft.com/office/powerpoint/2010/main" val="32967956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link to my GitHub Repo.</a:t>
            </a:r>
          </a:p>
        </p:txBody>
      </p:sp>
      <p:sp>
        <p:nvSpPr>
          <p:cNvPr id="4" name="Slide Number Placeholder 3"/>
          <p:cNvSpPr>
            <a:spLocks noGrp="1"/>
          </p:cNvSpPr>
          <p:nvPr>
            <p:ph type="sldNum" sz="quarter" idx="5"/>
          </p:nvPr>
        </p:nvSpPr>
        <p:spPr/>
        <p:txBody>
          <a:bodyPr/>
          <a:lstStyle/>
          <a:p>
            <a:fld id="{C48DC6A6-A38D-4D2F-953F-CB8B03247C7B}" type="slidenum">
              <a:rPr lang="en-US" smtClean="0"/>
              <a:t>20</a:t>
            </a:fld>
            <a:endParaRPr lang="en-US"/>
          </a:p>
        </p:txBody>
      </p:sp>
    </p:spTree>
    <p:extLst>
      <p:ext uri="{BB962C8B-B14F-4D97-AF65-F5344CB8AC3E}">
        <p14:creationId xmlns:p14="http://schemas.microsoft.com/office/powerpoint/2010/main" val="36081074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my Bibliography.</a:t>
            </a:r>
          </a:p>
        </p:txBody>
      </p:sp>
      <p:sp>
        <p:nvSpPr>
          <p:cNvPr id="4" name="Slide Number Placeholder 3"/>
          <p:cNvSpPr>
            <a:spLocks noGrp="1"/>
          </p:cNvSpPr>
          <p:nvPr>
            <p:ph type="sldNum" sz="quarter" idx="5"/>
          </p:nvPr>
        </p:nvSpPr>
        <p:spPr/>
        <p:txBody>
          <a:bodyPr/>
          <a:lstStyle/>
          <a:p>
            <a:fld id="{C48DC6A6-A38D-4D2F-953F-CB8B03247C7B}" type="slidenum">
              <a:rPr lang="en-US" smtClean="0"/>
              <a:t>21</a:t>
            </a:fld>
            <a:endParaRPr lang="en-US"/>
          </a:p>
        </p:txBody>
      </p:sp>
    </p:spTree>
    <p:extLst>
      <p:ext uri="{BB962C8B-B14F-4D97-AF65-F5344CB8AC3E}">
        <p14:creationId xmlns:p14="http://schemas.microsoft.com/office/powerpoint/2010/main" val="24950420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time! Do you have any questions?</a:t>
            </a:r>
          </a:p>
        </p:txBody>
      </p:sp>
      <p:sp>
        <p:nvSpPr>
          <p:cNvPr id="4" name="Slide Number Placeholder 3"/>
          <p:cNvSpPr>
            <a:spLocks noGrp="1"/>
          </p:cNvSpPr>
          <p:nvPr>
            <p:ph type="sldNum" sz="quarter" idx="5"/>
          </p:nvPr>
        </p:nvSpPr>
        <p:spPr/>
        <p:txBody>
          <a:bodyPr/>
          <a:lstStyle/>
          <a:p>
            <a:fld id="{C48DC6A6-A38D-4D2F-953F-CB8B03247C7B}" type="slidenum">
              <a:rPr lang="en-US" smtClean="0"/>
              <a:t>22</a:t>
            </a:fld>
            <a:endParaRPr lang="en-US"/>
          </a:p>
        </p:txBody>
      </p:sp>
    </p:spTree>
    <p:extLst>
      <p:ext uri="{BB962C8B-B14F-4D97-AF65-F5344CB8AC3E}">
        <p14:creationId xmlns:p14="http://schemas.microsoft.com/office/powerpoint/2010/main" val="2050848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chose this project due to my interest in computer science. I was coding since I was 8, and since that time, GPSs simply amazed me. This project will benefit everyone who use GPS to commute to different places.</a:t>
            </a:r>
          </a:p>
        </p:txBody>
      </p:sp>
      <p:sp>
        <p:nvSpPr>
          <p:cNvPr id="4" name="Slide Number Placeholder 3"/>
          <p:cNvSpPr>
            <a:spLocks noGrp="1"/>
          </p:cNvSpPr>
          <p:nvPr>
            <p:ph type="sldNum" sz="quarter" idx="5"/>
          </p:nvPr>
        </p:nvSpPr>
        <p:spPr/>
        <p:txBody>
          <a:bodyPr/>
          <a:lstStyle/>
          <a:p>
            <a:fld id="{C48DC6A6-A38D-4D2F-953F-CB8B03247C7B}" type="slidenum">
              <a:rPr lang="en-US" smtClean="0"/>
              <a:t>3</a:t>
            </a:fld>
            <a:endParaRPr lang="en-US"/>
          </a:p>
        </p:txBody>
      </p:sp>
    </p:spTree>
    <p:extLst>
      <p:ext uri="{BB962C8B-B14F-4D97-AF65-F5344CB8AC3E}">
        <p14:creationId xmlns:p14="http://schemas.microsoft.com/office/powerpoint/2010/main" val="1954304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t>Read Terms</a:t>
            </a:r>
            <a:r>
              <a:rPr lang="en-US" i="0" dirty="0"/>
              <a:t>; “Graphs in graph theory”, </a:t>
            </a:r>
            <a:r>
              <a:rPr lang="en-US" i="1" dirty="0"/>
              <a:t> </a:t>
            </a:r>
          </a:p>
        </p:txBody>
      </p:sp>
      <p:sp>
        <p:nvSpPr>
          <p:cNvPr id="4" name="Slide Number Placeholder 3"/>
          <p:cNvSpPr>
            <a:spLocks noGrp="1"/>
          </p:cNvSpPr>
          <p:nvPr>
            <p:ph type="sldNum" sz="quarter" idx="5"/>
          </p:nvPr>
        </p:nvSpPr>
        <p:spPr/>
        <p:txBody>
          <a:bodyPr/>
          <a:lstStyle/>
          <a:p>
            <a:fld id="{C48DC6A6-A38D-4D2F-953F-CB8B03247C7B}" type="slidenum">
              <a:rPr lang="en-US" smtClean="0"/>
              <a:t>4</a:t>
            </a:fld>
            <a:endParaRPr lang="en-US"/>
          </a:p>
        </p:txBody>
      </p:sp>
    </p:spTree>
    <p:extLst>
      <p:ext uri="{BB962C8B-B14F-4D97-AF65-F5344CB8AC3E}">
        <p14:creationId xmlns:p14="http://schemas.microsoft.com/office/powerpoint/2010/main" val="28443639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used (algorithms used) in my project, but decided two remove two of them.</a:t>
            </a:r>
          </a:p>
          <a:p>
            <a:r>
              <a:rPr lang="en-US" dirty="0"/>
              <a:t>ACO couldn’t find a correct path.</a:t>
            </a:r>
          </a:p>
          <a:p>
            <a:r>
              <a:rPr lang="en-US" dirty="0"/>
              <a:t>IDA* used a lot of recursion, but Python places limit to keep a computer from crashing.</a:t>
            </a:r>
          </a:p>
        </p:txBody>
      </p:sp>
      <p:sp>
        <p:nvSpPr>
          <p:cNvPr id="4" name="Slide Number Placeholder 3"/>
          <p:cNvSpPr>
            <a:spLocks noGrp="1"/>
          </p:cNvSpPr>
          <p:nvPr>
            <p:ph type="sldNum" sz="quarter" idx="5"/>
          </p:nvPr>
        </p:nvSpPr>
        <p:spPr/>
        <p:txBody>
          <a:bodyPr/>
          <a:lstStyle/>
          <a:p>
            <a:fld id="{C48DC6A6-A38D-4D2F-953F-CB8B03247C7B}" type="slidenum">
              <a:rPr lang="en-US" smtClean="0"/>
              <a:t>5</a:t>
            </a:fld>
            <a:endParaRPr lang="en-US"/>
          </a:p>
        </p:txBody>
      </p:sp>
    </p:spTree>
    <p:extLst>
      <p:ext uri="{BB962C8B-B14F-4D97-AF65-F5344CB8AC3E}">
        <p14:creationId xmlns:p14="http://schemas.microsoft.com/office/powerpoint/2010/main" val="1793376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DFS goes down one layer, unless if it’s a leaf node. This causes DFS to go all the way down before going to the next sibling.</a:t>
            </a:r>
          </a:p>
          <a:p>
            <a:r>
              <a:rPr lang="en-US" sz="1200" dirty="0"/>
              <a:t>BFS goes layer by layer, going to A then B&amp;C then D&amp;E then F,G&amp;H.</a:t>
            </a:r>
          </a:p>
        </p:txBody>
      </p:sp>
      <p:sp>
        <p:nvSpPr>
          <p:cNvPr id="4" name="Slide Number Placeholder 3"/>
          <p:cNvSpPr>
            <a:spLocks noGrp="1"/>
          </p:cNvSpPr>
          <p:nvPr>
            <p:ph type="sldNum" sz="quarter" idx="5"/>
          </p:nvPr>
        </p:nvSpPr>
        <p:spPr/>
        <p:txBody>
          <a:bodyPr/>
          <a:lstStyle/>
          <a:p>
            <a:fld id="{C48DC6A6-A38D-4D2F-953F-CB8B03247C7B}" type="slidenum">
              <a:rPr lang="en-US" smtClean="0"/>
              <a:t>6</a:t>
            </a:fld>
            <a:endParaRPr lang="en-US"/>
          </a:p>
        </p:txBody>
      </p:sp>
    </p:spTree>
    <p:extLst>
      <p:ext uri="{BB962C8B-B14F-4D97-AF65-F5344CB8AC3E}">
        <p14:creationId xmlns:p14="http://schemas.microsoft.com/office/powerpoint/2010/main" val="23854587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two dependent variables being recorded, but only 1 will be used to accept/reject the hypothesis.</a:t>
            </a:r>
          </a:p>
        </p:txBody>
      </p:sp>
      <p:sp>
        <p:nvSpPr>
          <p:cNvPr id="4" name="Slide Number Placeholder 3"/>
          <p:cNvSpPr>
            <a:spLocks noGrp="1"/>
          </p:cNvSpPr>
          <p:nvPr>
            <p:ph type="sldNum" sz="quarter" idx="5"/>
          </p:nvPr>
        </p:nvSpPr>
        <p:spPr/>
        <p:txBody>
          <a:bodyPr/>
          <a:lstStyle/>
          <a:p>
            <a:fld id="{C48DC6A6-A38D-4D2F-953F-CB8B03247C7B}" type="slidenum">
              <a:rPr lang="en-US" smtClean="0"/>
              <a:t>7</a:t>
            </a:fld>
            <a:endParaRPr lang="en-US"/>
          </a:p>
        </p:txBody>
      </p:sp>
    </p:spTree>
    <p:extLst>
      <p:ext uri="{BB962C8B-B14F-4D97-AF65-F5344CB8AC3E}">
        <p14:creationId xmlns:p14="http://schemas.microsoft.com/office/powerpoint/2010/main" val="33140592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I searched for the shortest path between two randomly chosen nodes on a randomly created graph, BFS would have the fastest time. According to research, BFS has an algorithmic complexity better than Dijkstra’s and Bidirectional. BFS doesn’t use a heuristic either, making it faster than Greedy and A*. Since there are barely any leaf nodes, DFS will most likely be slower than BFS.</a:t>
            </a:r>
          </a:p>
        </p:txBody>
      </p:sp>
      <p:sp>
        <p:nvSpPr>
          <p:cNvPr id="4" name="Slide Number Placeholder 3"/>
          <p:cNvSpPr>
            <a:spLocks noGrp="1"/>
          </p:cNvSpPr>
          <p:nvPr>
            <p:ph type="sldNum" sz="quarter" idx="5"/>
          </p:nvPr>
        </p:nvSpPr>
        <p:spPr/>
        <p:txBody>
          <a:bodyPr/>
          <a:lstStyle/>
          <a:p>
            <a:fld id="{C48DC6A6-A38D-4D2F-953F-CB8B03247C7B}" type="slidenum">
              <a:rPr lang="en-US" smtClean="0"/>
              <a:t>8</a:t>
            </a:fld>
            <a:endParaRPr lang="en-US"/>
          </a:p>
        </p:txBody>
      </p:sp>
    </p:spTree>
    <p:extLst>
      <p:ext uri="{BB962C8B-B14F-4D97-AF65-F5344CB8AC3E}">
        <p14:creationId xmlns:p14="http://schemas.microsoft.com/office/powerpoint/2010/main" val="3264356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materials are the algorithms and Python 3 and the dependencies needed to run the algorithms.</a:t>
            </a:r>
          </a:p>
        </p:txBody>
      </p:sp>
      <p:sp>
        <p:nvSpPr>
          <p:cNvPr id="4" name="Slide Number Placeholder 3"/>
          <p:cNvSpPr>
            <a:spLocks noGrp="1"/>
          </p:cNvSpPr>
          <p:nvPr>
            <p:ph type="sldNum" sz="quarter" idx="5"/>
          </p:nvPr>
        </p:nvSpPr>
        <p:spPr/>
        <p:txBody>
          <a:bodyPr/>
          <a:lstStyle/>
          <a:p>
            <a:fld id="{C48DC6A6-A38D-4D2F-953F-CB8B03247C7B}" type="slidenum">
              <a:rPr lang="en-US" smtClean="0"/>
              <a:t>9</a:t>
            </a:fld>
            <a:endParaRPr lang="en-US"/>
          </a:p>
        </p:txBody>
      </p:sp>
    </p:spTree>
    <p:extLst>
      <p:ext uri="{BB962C8B-B14F-4D97-AF65-F5344CB8AC3E}">
        <p14:creationId xmlns:p14="http://schemas.microsoft.com/office/powerpoint/2010/main" val="40468115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04175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5902118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714017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989366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2942342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7792248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2696139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0237577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70948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18659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2/18/2023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837822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566732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00C0F0-2623-403A-9DA5-AB4D27582480}" type="datetimeFigureOut">
              <a:rPr lang="en-US" smtClean="0"/>
              <a:t>2/18/2023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65038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00C0F0-2623-403A-9DA5-AB4D27582480}" type="datetimeFigureOut">
              <a:rPr lang="en-US" smtClean="0"/>
              <a:t>2/18/2023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4659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00C0F0-2623-403A-9DA5-AB4D27582480}" type="datetimeFigureOut">
              <a:rPr lang="en-US" smtClean="0"/>
              <a:t>2/18/2023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182131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959752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2/18/2023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988309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000C0F0-2623-403A-9DA5-AB4D27582480}" type="datetimeFigureOut">
              <a:rPr lang="en-US" smtClean="0"/>
              <a:t>2/18/2023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D4CE56F-5729-4112-BF02-198B7EBB21B8}" type="slidenum">
              <a:rPr lang="en-US" smtClean="0"/>
              <a:t>‹#›</a:t>
            </a:fld>
            <a:endParaRPr lang="en-US"/>
          </a:p>
        </p:txBody>
      </p:sp>
    </p:spTree>
    <p:extLst>
      <p:ext uri="{BB962C8B-B14F-4D97-AF65-F5344CB8AC3E}">
        <p14:creationId xmlns:p14="http://schemas.microsoft.com/office/powerpoint/2010/main" val="314672621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python9160/science-fair-2223"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github.com/python9160/science-fair-2223/blob/main/main.py"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www.programiz.com/dsa/greedy-algorith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3000"/>
                <a:shade val="98000"/>
                <a:satMod val="150000"/>
                <a:lumMod val="102000"/>
              </a:schemeClr>
            </a:gs>
            <a:gs pos="50000">
              <a:schemeClr val="bg1">
                <a:tint val="98000"/>
                <a:shade val="90000"/>
                <a:satMod val="130000"/>
                <a:lumMod val="103000"/>
              </a:schemeClr>
            </a:gs>
            <a:gs pos="100000">
              <a:schemeClr val="bg1">
                <a:shade val="63000"/>
                <a:satMod val="120000"/>
              </a:schemeClr>
            </a:gs>
          </a:gsLst>
          <a:lin ang="5400000" scaled="0"/>
        </a:gra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50496C6C-A85F-426B-9ED1-3444166C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55B52C-BA2A-52F5-668E-28B8444F310C}"/>
              </a:ext>
            </a:extLst>
          </p:cNvPr>
          <p:cNvSpPr>
            <a:spLocks noGrp="1"/>
          </p:cNvSpPr>
          <p:nvPr>
            <p:ph type="ctrTitle"/>
          </p:nvPr>
        </p:nvSpPr>
        <p:spPr>
          <a:xfrm>
            <a:off x="792483" y="821265"/>
            <a:ext cx="6098705" cy="5222117"/>
          </a:xfrm>
        </p:spPr>
        <p:txBody>
          <a:bodyPr anchor="ctr">
            <a:normAutofit/>
          </a:bodyPr>
          <a:lstStyle/>
          <a:p>
            <a:pPr algn="r"/>
            <a:r>
              <a:rPr lang="en-US" sz="5400" dirty="0"/>
              <a:t>Speed of Search Algorithms</a:t>
            </a:r>
          </a:p>
        </p:txBody>
      </p:sp>
      <p:cxnSp>
        <p:nvCxnSpPr>
          <p:cNvPr id="15" name="Straight Connector 9">
            <a:extLst>
              <a:ext uri="{FF2B5EF4-FFF2-40B4-BE49-F238E27FC236}">
                <a16:creationId xmlns:a16="http://schemas.microsoft.com/office/drawing/2014/main" id="{AD0EF22F-5D3C-4240-8C32-1B20803E5A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97108" y="1923563"/>
            <a:ext cx="0" cy="301752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pic>
        <p:nvPicPr>
          <p:cNvPr id="16" name="Picture 11">
            <a:extLst>
              <a:ext uri="{FF2B5EF4-FFF2-40B4-BE49-F238E27FC236}">
                <a16:creationId xmlns:a16="http://schemas.microsoft.com/office/drawing/2014/main" id="{3C686525-A4A6-4614-8AEE-CF21B8F2AAF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43730"/>
          <a:stretch/>
        </p:blipFill>
        <p:spPr>
          <a:xfrm rot="16200000">
            <a:off x="7520388" y="2188762"/>
            <a:ext cx="6860373" cy="2482850"/>
          </a:xfrm>
          <a:prstGeom prst="rect">
            <a:avLst/>
          </a:prstGeom>
        </p:spPr>
      </p:pic>
      <p:sp>
        <p:nvSpPr>
          <p:cNvPr id="3" name="Subtitle 2">
            <a:extLst>
              <a:ext uri="{FF2B5EF4-FFF2-40B4-BE49-F238E27FC236}">
                <a16:creationId xmlns:a16="http://schemas.microsoft.com/office/drawing/2014/main" id="{745B3DFF-BD9F-EEF4-E99F-627CE21FD5DA}"/>
              </a:ext>
            </a:extLst>
          </p:cNvPr>
          <p:cNvSpPr>
            <a:spLocks noGrp="1"/>
          </p:cNvSpPr>
          <p:nvPr>
            <p:ph type="subTitle" idx="1"/>
          </p:nvPr>
        </p:nvSpPr>
        <p:spPr>
          <a:xfrm>
            <a:off x="7903028" y="821265"/>
            <a:ext cx="3265713" cy="5222117"/>
          </a:xfrm>
        </p:spPr>
        <p:txBody>
          <a:bodyPr anchor="ctr">
            <a:normAutofit/>
          </a:bodyPr>
          <a:lstStyle/>
          <a:p>
            <a:r>
              <a:rPr lang="en-US" sz="2400" dirty="0"/>
              <a:t>Soumyadeep Das</a:t>
            </a:r>
            <a:endParaRPr lang="en-US" dirty="0"/>
          </a:p>
          <a:p>
            <a:endParaRPr lang="en-US" dirty="0"/>
          </a:p>
          <a:p>
            <a:r>
              <a:rPr lang="en-US" sz="1800" dirty="0">
                <a:solidFill>
                  <a:schemeClr val="tx1">
                    <a:lumMod val="65000"/>
                    <a:lumOff val="35000"/>
                  </a:schemeClr>
                </a:solidFill>
              </a:rPr>
              <a:t>Springhouse Middle School</a:t>
            </a:r>
          </a:p>
          <a:p>
            <a:r>
              <a:rPr lang="en-US" sz="1800" dirty="0">
                <a:solidFill>
                  <a:schemeClr val="tx1">
                    <a:lumMod val="65000"/>
                    <a:lumOff val="35000"/>
                  </a:schemeClr>
                </a:solidFill>
              </a:rPr>
              <a:t>Mr. Bauer</a:t>
            </a:r>
          </a:p>
        </p:txBody>
      </p:sp>
    </p:spTree>
    <p:extLst>
      <p:ext uri="{BB962C8B-B14F-4D97-AF65-F5344CB8AC3E}">
        <p14:creationId xmlns:p14="http://schemas.microsoft.com/office/powerpoint/2010/main" val="15232839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FCBB-DF3A-ADCB-F9BE-F8285341EB80}"/>
              </a:ext>
            </a:extLst>
          </p:cNvPr>
          <p:cNvSpPr>
            <a:spLocks noGrp="1"/>
          </p:cNvSpPr>
          <p:nvPr>
            <p:ph type="title"/>
          </p:nvPr>
        </p:nvSpPr>
        <p:spPr/>
        <p:txBody>
          <a:bodyPr/>
          <a:lstStyle/>
          <a:p>
            <a:r>
              <a:rPr lang="en-US" dirty="0"/>
              <a:t>Procedure</a:t>
            </a:r>
          </a:p>
        </p:txBody>
      </p:sp>
      <p:sp>
        <p:nvSpPr>
          <p:cNvPr id="3" name="Content Placeholder 2">
            <a:extLst>
              <a:ext uri="{FF2B5EF4-FFF2-40B4-BE49-F238E27FC236}">
                <a16:creationId xmlns:a16="http://schemas.microsoft.com/office/drawing/2014/main" id="{87880F57-F4BA-E1ED-F864-9426CAB3905D}"/>
              </a:ext>
            </a:extLst>
          </p:cNvPr>
          <p:cNvSpPr>
            <a:spLocks noGrp="1"/>
          </p:cNvSpPr>
          <p:nvPr>
            <p:ph idx="1"/>
          </p:nvPr>
        </p:nvSpPr>
        <p:spPr/>
        <p:txBody>
          <a:bodyPr>
            <a:normAutofit fontScale="92500"/>
          </a:bodyPr>
          <a:lstStyle/>
          <a:p>
            <a:pPr marL="514350" indent="-514350">
              <a:buAutoNum type="arabicPeriod"/>
            </a:pPr>
            <a:r>
              <a:rPr lang="en-US" sz="2400" dirty="0"/>
              <a:t>Generate random graph with 1024 random vertices on a 400x400 plane, where vertices within 24 length between them are connected.</a:t>
            </a:r>
          </a:p>
          <a:p>
            <a:pPr marL="514350" indent="-514350">
              <a:buAutoNum type="arabicPeriod"/>
            </a:pPr>
            <a:r>
              <a:rPr lang="en-US" sz="2400" dirty="0"/>
              <a:t>Run algorithm on graph and measure time and cost. (-1 for invalid paths)</a:t>
            </a:r>
          </a:p>
          <a:p>
            <a:pPr marL="514350" indent="-514350">
              <a:buAutoNum type="arabicPeriod"/>
            </a:pPr>
            <a:r>
              <a:rPr lang="en-US" sz="2400" dirty="0"/>
              <a:t>Repeat step 2 for each algorithm</a:t>
            </a:r>
          </a:p>
          <a:p>
            <a:pPr marL="514350" indent="-514350">
              <a:buAutoNum type="arabicPeriod"/>
            </a:pPr>
            <a:r>
              <a:rPr lang="en-US" sz="2400" dirty="0"/>
              <a:t>Dump data to CSV</a:t>
            </a:r>
          </a:p>
          <a:p>
            <a:pPr marL="514350" indent="-514350">
              <a:buAutoNum type="arabicPeriod"/>
            </a:pPr>
            <a:r>
              <a:rPr lang="en-US" sz="2400" dirty="0"/>
              <a:t>Repeat steps 1-4 for each trial (36229 trials in total)</a:t>
            </a:r>
            <a:endParaRPr lang="en-US" sz="1200" dirty="0"/>
          </a:p>
          <a:p>
            <a:pPr marL="514350" indent="-514350">
              <a:buAutoNum type="arabicPeriod"/>
            </a:pPr>
            <a:r>
              <a:rPr lang="en-US" sz="2400" dirty="0"/>
              <a:t>Calculate average times and costs for each algorithm in comparison to the A* cost for that trial</a:t>
            </a:r>
          </a:p>
          <a:p>
            <a:pPr marL="514350" indent="-514350">
              <a:buAutoNum type="arabicPeriod"/>
            </a:pPr>
            <a:r>
              <a:rPr lang="en-US" sz="2400" dirty="0"/>
              <a:t>Create bar graph for each time and cost.</a:t>
            </a:r>
          </a:p>
        </p:txBody>
      </p:sp>
    </p:spTree>
    <p:extLst>
      <p:ext uri="{BB962C8B-B14F-4D97-AF65-F5344CB8AC3E}">
        <p14:creationId xmlns:p14="http://schemas.microsoft.com/office/powerpoint/2010/main" val="192437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a:extLst>
              <a:ext uri="{FF2B5EF4-FFF2-40B4-BE49-F238E27FC236}">
                <a16:creationId xmlns:a16="http://schemas.microsoft.com/office/drawing/2014/main" id="{FC381DF6-D4E6-1FF2-3511-91CA39F5A150}"/>
              </a:ext>
            </a:extLst>
          </p:cNvPr>
          <p:cNvSpPr/>
          <p:nvPr/>
        </p:nvSpPr>
        <p:spPr>
          <a:xfrm>
            <a:off x="8643946" y="2079198"/>
            <a:ext cx="3077274"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Save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11CBE3C8-1E4A-5396-01AC-C3CEFBFEA2E0}"/>
              </a:ext>
            </a:extLst>
          </p:cNvPr>
          <p:cNvSpPr>
            <a:spLocks noGrp="1"/>
          </p:cNvSpPr>
          <p:nvPr>
            <p:ph type="title"/>
          </p:nvPr>
        </p:nvSpPr>
        <p:spPr/>
        <p:txBody>
          <a:bodyPr/>
          <a:lstStyle/>
          <a:p>
            <a:r>
              <a:rPr lang="en-US" dirty="0"/>
              <a:t>High-Level Diagram</a:t>
            </a:r>
          </a:p>
        </p:txBody>
      </p:sp>
      <p:sp>
        <p:nvSpPr>
          <p:cNvPr id="36" name="Rectangle 35">
            <a:extLst>
              <a:ext uri="{FF2B5EF4-FFF2-40B4-BE49-F238E27FC236}">
                <a16:creationId xmlns:a16="http://schemas.microsoft.com/office/drawing/2014/main" id="{4D246866-9296-2A4F-68D0-2A2C6F0FF008}"/>
              </a:ext>
            </a:extLst>
          </p:cNvPr>
          <p:cNvSpPr/>
          <p:nvPr/>
        </p:nvSpPr>
        <p:spPr>
          <a:xfrm>
            <a:off x="470780" y="2097978"/>
            <a:ext cx="7696295" cy="4142394"/>
          </a:xfrm>
          <a:prstGeom prst="rect">
            <a:avLst/>
          </a:prstGeom>
          <a:solidFill>
            <a:schemeClr val="accent6">
              <a:lumMod val="60000"/>
              <a:lumOff val="40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Produce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sp>
        <p:nvSpPr>
          <p:cNvPr id="37" name="Rectangle 36">
            <a:extLst>
              <a:ext uri="{FF2B5EF4-FFF2-40B4-BE49-F238E27FC236}">
                <a16:creationId xmlns:a16="http://schemas.microsoft.com/office/drawing/2014/main" id="{3DDE62CB-A8F0-81E1-39F3-56F249BF46B1}"/>
              </a:ext>
            </a:extLst>
          </p:cNvPr>
          <p:cNvSpPr/>
          <p:nvPr/>
        </p:nvSpPr>
        <p:spPr>
          <a:xfrm>
            <a:off x="3356667" y="2445326"/>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Generate Graph</a:t>
            </a:r>
          </a:p>
        </p:txBody>
      </p:sp>
      <p:sp>
        <p:nvSpPr>
          <p:cNvPr id="38" name="Rectangle 37">
            <a:extLst>
              <a:ext uri="{FF2B5EF4-FFF2-40B4-BE49-F238E27FC236}">
                <a16:creationId xmlns:a16="http://schemas.microsoft.com/office/drawing/2014/main" id="{0E164E85-9660-433D-80C7-A1EE66AE3ED9}"/>
              </a:ext>
            </a:extLst>
          </p:cNvPr>
          <p:cNvSpPr/>
          <p:nvPr/>
        </p:nvSpPr>
        <p:spPr>
          <a:xfrm>
            <a:off x="1333535" y="3668015"/>
            <a:ext cx="813114" cy="495260"/>
          </a:xfrm>
          <a:prstGeom prst="rect">
            <a:avLst/>
          </a:prstGeom>
          <a:solidFill>
            <a:srgbClr val="FFC000"/>
          </a:solidFill>
          <a:ln w="15875" cap="flat" cmpd="sng" algn="ctr">
            <a:noFill/>
            <a:prstDash val="solid"/>
          </a:ln>
          <a:effectLst>
            <a:softEdge rad="31750"/>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A*</a:t>
            </a:r>
          </a:p>
        </p:txBody>
      </p:sp>
      <p:sp>
        <p:nvSpPr>
          <p:cNvPr id="39" name="Rectangle 38">
            <a:extLst>
              <a:ext uri="{FF2B5EF4-FFF2-40B4-BE49-F238E27FC236}">
                <a16:creationId xmlns:a16="http://schemas.microsoft.com/office/drawing/2014/main" id="{4EDA711F-050E-1868-D39E-D73907A8B118}"/>
              </a:ext>
            </a:extLst>
          </p:cNvPr>
          <p:cNvSpPr/>
          <p:nvPr/>
        </p:nvSpPr>
        <p:spPr>
          <a:xfrm>
            <a:off x="3356665" y="5032773"/>
            <a:ext cx="1539089" cy="597528"/>
          </a:xfrm>
          <a:prstGeom prst="rect">
            <a:avLst/>
          </a:prstGeom>
          <a:solidFill>
            <a:schemeClr val="accent6">
              <a:lumMod val="20000"/>
              <a:lumOff val="80000"/>
            </a:scheme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w Cen MT" panose="020B0602020104020603"/>
                <a:ea typeface="+mn-ea"/>
                <a:cs typeface="+mn-cs"/>
              </a:rPr>
              <a:t>Record Time and Path Cost</a:t>
            </a:r>
          </a:p>
        </p:txBody>
      </p:sp>
      <p:cxnSp>
        <p:nvCxnSpPr>
          <p:cNvPr id="40" name="Straight Arrow Connector 39">
            <a:extLst>
              <a:ext uri="{FF2B5EF4-FFF2-40B4-BE49-F238E27FC236}">
                <a16:creationId xmlns:a16="http://schemas.microsoft.com/office/drawing/2014/main" id="{29A7C2C9-3991-FA6D-11B9-A4ACD056D713}"/>
              </a:ext>
            </a:extLst>
          </p:cNvPr>
          <p:cNvCxnSpPr>
            <a:cxnSpLocks/>
            <a:stCxn id="37" idx="2"/>
            <a:endCxn id="38" idx="0"/>
          </p:cNvCxnSpPr>
          <p:nvPr/>
        </p:nvCxnSpPr>
        <p:spPr>
          <a:xfrm flipH="1">
            <a:off x="1740092" y="3042854"/>
            <a:ext cx="2386120" cy="625161"/>
          </a:xfrm>
          <a:prstGeom prst="straightConnector1">
            <a:avLst/>
          </a:prstGeom>
          <a:noFill/>
          <a:ln w="9525" cap="flat" cmpd="sng" algn="ctr">
            <a:solidFill>
              <a:schemeClr val="tx1"/>
            </a:solidFill>
            <a:prstDash val="solid"/>
            <a:tailEnd type="triangle"/>
          </a:ln>
          <a:effectLst/>
        </p:spPr>
      </p:cxnSp>
      <p:cxnSp>
        <p:nvCxnSpPr>
          <p:cNvPr id="41" name="Straight Arrow Connector 40">
            <a:extLst>
              <a:ext uri="{FF2B5EF4-FFF2-40B4-BE49-F238E27FC236}">
                <a16:creationId xmlns:a16="http://schemas.microsoft.com/office/drawing/2014/main" id="{1CFE7E89-2F97-33FB-6C7C-330FAAB9F715}"/>
              </a:ext>
            </a:extLst>
          </p:cNvPr>
          <p:cNvCxnSpPr>
            <a:cxnSpLocks/>
            <a:stCxn id="38" idx="2"/>
            <a:endCxn id="39" idx="0"/>
          </p:cNvCxnSpPr>
          <p:nvPr/>
        </p:nvCxnSpPr>
        <p:spPr>
          <a:xfrm>
            <a:off x="1740092" y="4163275"/>
            <a:ext cx="2386118" cy="869498"/>
          </a:xfrm>
          <a:prstGeom prst="straightConnector1">
            <a:avLst/>
          </a:prstGeom>
          <a:noFill/>
          <a:ln w="9525" cap="flat" cmpd="sng" algn="ctr">
            <a:solidFill>
              <a:schemeClr val="tx1"/>
            </a:solidFill>
            <a:prstDash val="solid"/>
            <a:tailEnd type="triangle"/>
          </a:ln>
          <a:effectLst/>
        </p:spPr>
      </p:cxnSp>
      <p:cxnSp>
        <p:nvCxnSpPr>
          <p:cNvPr id="42" name="Straight Connector 41">
            <a:extLst>
              <a:ext uri="{FF2B5EF4-FFF2-40B4-BE49-F238E27FC236}">
                <a16:creationId xmlns:a16="http://schemas.microsoft.com/office/drawing/2014/main" id="{B6B4E63A-4FDE-9661-ABC0-1FE62787FB37}"/>
              </a:ext>
            </a:extLst>
          </p:cNvPr>
          <p:cNvCxnSpPr>
            <a:cxnSpLocks/>
          </p:cNvCxnSpPr>
          <p:nvPr/>
        </p:nvCxnSpPr>
        <p:spPr>
          <a:xfrm>
            <a:off x="4895754" y="5217826"/>
            <a:ext cx="3152114" cy="0"/>
          </a:xfrm>
          <a:prstGeom prst="line">
            <a:avLst/>
          </a:prstGeom>
          <a:noFill/>
          <a:ln w="9525" cap="flat" cmpd="sng" algn="ctr">
            <a:solidFill>
              <a:schemeClr val="tx1"/>
            </a:solidFill>
            <a:prstDash val="solid"/>
          </a:ln>
          <a:effectLst/>
        </p:spPr>
      </p:cxnSp>
      <p:cxnSp>
        <p:nvCxnSpPr>
          <p:cNvPr id="43" name="Straight Connector 42">
            <a:extLst>
              <a:ext uri="{FF2B5EF4-FFF2-40B4-BE49-F238E27FC236}">
                <a16:creationId xmlns:a16="http://schemas.microsoft.com/office/drawing/2014/main" id="{BFA721DC-61E6-9B92-9046-1780B9D18607}"/>
              </a:ext>
            </a:extLst>
          </p:cNvPr>
          <p:cNvCxnSpPr>
            <a:cxnSpLocks/>
          </p:cNvCxnSpPr>
          <p:nvPr/>
        </p:nvCxnSpPr>
        <p:spPr>
          <a:xfrm flipV="1">
            <a:off x="8047870" y="2746055"/>
            <a:ext cx="0" cy="2471771"/>
          </a:xfrm>
          <a:prstGeom prst="line">
            <a:avLst/>
          </a:prstGeom>
          <a:noFill/>
          <a:ln w="9525" cap="flat" cmpd="sng" algn="ctr">
            <a:solidFill>
              <a:schemeClr val="tx1"/>
            </a:solidFill>
            <a:prstDash val="solid"/>
          </a:ln>
          <a:effectLst/>
        </p:spPr>
      </p:cxnSp>
      <p:cxnSp>
        <p:nvCxnSpPr>
          <p:cNvPr id="44" name="Straight Arrow Connector 43">
            <a:extLst>
              <a:ext uri="{FF2B5EF4-FFF2-40B4-BE49-F238E27FC236}">
                <a16:creationId xmlns:a16="http://schemas.microsoft.com/office/drawing/2014/main" id="{626BB2E1-ADFF-D82A-B80F-E0818CC1DBC5}"/>
              </a:ext>
            </a:extLst>
          </p:cNvPr>
          <p:cNvCxnSpPr>
            <a:cxnSpLocks/>
            <a:endCxn id="37" idx="3"/>
          </p:cNvCxnSpPr>
          <p:nvPr/>
        </p:nvCxnSpPr>
        <p:spPr>
          <a:xfrm flipH="1">
            <a:off x="4895756" y="2744090"/>
            <a:ext cx="3152114" cy="0"/>
          </a:xfrm>
          <a:prstGeom prst="straightConnector1">
            <a:avLst/>
          </a:prstGeom>
          <a:noFill/>
          <a:ln w="9525" cap="flat" cmpd="sng" algn="ctr">
            <a:solidFill>
              <a:schemeClr val="tx1"/>
            </a:solidFill>
            <a:prstDash val="solid"/>
            <a:tailEnd type="triangle"/>
          </a:ln>
          <a:effectLst/>
        </p:spPr>
      </p:cxnSp>
      <p:sp>
        <p:nvSpPr>
          <p:cNvPr id="45" name="Parallelogram 44">
            <a:extLst>
              <a:ext uri="{FF2B5EF4-FFF2-40B4-BE49-F238E27FC236}">
                <a16:creationId xmlns:a16="http://schemas.microsoft.com/office/drawing/2014/main" id="{C1C00F3E-D78D-283F-F58C-A3D5E88CA220}"/>
              </a:ext>
            </a:extLst>
          </p:cNvPr>
          <p:cNvSpPr/>
          <p:nvPr/>
        </p:nvSpPr>
        <p:spPr>
          <a:xfrm>
            <a:off x="9402381" y="2281473"/>
            <a:ext cx="2136618" cy="923453"/>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D</a:t>
            </a:r>
            <a:r>
              <a:rPr kumimoji="0" lang="en-US" sz="1800" b="0" i="0" u="none" strike="noStrike" kern="0" cap="none" spc="0" normalizeH="0" baseline="0" noProof="0" dirty="0" err="1">
                <a:ln>
                  <a:noFill/>
                </a:ln>
                <a:solidFill>
                  <a:prstClr val="black"/>
                </a:solidFill>
                <a:effectLst/>
                <a:uLnTx/>
                <a:uFillTx/>
                <a:latin typeface="Tw Cen MT" panose="020B0602020104020603"/>
                <a:ea typeface="+mn-ea"/>
                <a:cs typeface="+mn-cs"/>
              </a:rPr>
              <a:t>ata</a:t>
            </a:r>
            <a:r>
              <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rPr>
              <a:t> Array</a:t>
            </a:r>
          </a:p>
        </p:txBody>
      </p:sp>
      <p:cxnSp>
        <p:nvCxnSpPr>
          <p:cNvPr id="46" name="Straight Connector 45">
            <a:extLst>
              <a:ext uri="{FF2B5EF4-FFF2-40B4-BE49-F238E27FC236}">
                <a16:creationId xmlns:a16="http://schemas.microsoft.com/office/drawing/2014/main" id="{EA0D2CEB-4A46-048F-A6BF-42AF45228AF1}"/>
              </a:ext>
            </a:extLst>
          </p:cNvPr>
          <p:cNvCxnSpPr>
            <a:cxnSpLocks/>
          </p:cNvCxnSpPr>
          <p:nvPr/>
        </p:nvCxnSpPr>
        <p:spPr>
          <a:xfrm>
            <a:off x="4895754" y="5469938"/>
            <a:ext cx="3520882" cy="0"/>
          </a:xfrm>
          <a:prstGeom prst="line">
            <a:avLst/>
          </a:prstGeom>
          <a:noFill/>
          <a:ln w="9525" cap="flat" cmpd="sng" algn="ctr">
            <a:solidFill>
              <a:schemeClr val="tx1"/>
            </a:solidFill>
            <a:prstDash val="solid"/>
          </a:ln>
          <a:effectLst/>
        </p:spPr>
      </p:cxnSp>
      <p:cxnSp>
        <p:nvCxnSpPr>
          <p:cNvPr id="47" name="Straight Connector 46">
            <a:extLst>
              <a:ext uri="{FF2B5EF4-FFF2-40B4-BE49-F238E27FC236}">
                <a16:creationId xmlns:a16="http://schemas.microsoft.com/office/drawing/2014/main" id="{EBC9DB9A-5BA7-3FAD-CBC7-FF1AB8FEF2AC}"/>
              </a:ext>
            </a:extLst>
          </p:cNvPr>
          <p:cNvCxnSpPr>
            <a:cxnSpLocks/>
          </p:cNvCxnSpPr>
          <p:nvPr/>
        </p:nvCxnSpPr>
        <p:spPr>
          <a:xfrm flipH="1" flipV="1">
            <a:off x="8402868" y="2747849"/>
            <a:ext cx="13726" cy="2722089"/>
          </a:xfrm>
          <a:prstGeom prst="line">
            <a:avLst/>
          </a:prstGeom>
          <a:noFill/>
          <a:ln w="9525" cap="flat" cmpd="sng" algn="ctr">
            <a:solidFill>
              <a:schemeClr val="tx1"/>
            </a:solidFill>
            <a:prstDash val="solid"/>
          </a:ln>
          <a:effectLst/>
        </p:spPr>
      </p:cxnSp>
      <p:cxnSp>
        <p:nvCxnSpPr>
          <p:cNvPr id="48" name="Straight Arrow Connector 47">
            <a:extLst>
              <a:ext uri="{FF2B5EF4-FFF2-40B4-BE49-F238E27FC236}">
                <a16:creationId xmlns:a16="http://schemas.microsoft.com/office/drawing/2014/main" id="{32154D33-DE7F-8E8D-FEE1-5EEF37F2E798}"/>
              </a:ext>
            </a:extLst>
          </p:cNvPr>
          <p:cNvCxnSpPr>
            <a:cxnSpLocks/>
            <a:endCxn id="45" idx="5"/>
          </p:cNvCxnSpPr>
          <p:nvPr/>
        </p:nvCxnSpPr>
        <p:spPr>
          <a:xfrm>
            <a:off x="8402868" y="2743200"/>
            <a:ext cx="1114945" cy="0"/>
          </a:xfrm>
          <a:prstGeom prst="straightConnector1">
            <a:avLst/>
          </a:prstGeom>
          <a:noFill/>
          <a:ln w="9525" cap="flat" cmpd="sng" algn="ctr">
            <a:solidFill>
              <a:schemeClr val="tx1"/>
            </a:solidFill>
            <a:prstDash val="solid"/>
            <a:tailEnd type="triangle"/>
          </a:ln>
          <a:effectLst/>
        </p:spPr>
      </p:cxnSp>
      <p:sp>
        <p:nvSpPr>
          <p:cNvPr id="49" name="TextBox 48">
            <a:extLst>
              <a:ext uri="{FF2B5EF4-FFF2-40B4-BE49-F238E27FC236}">
                <a16:creationId xmlns:a16="http://schemas.microsoft.com/office/drawing/2014/main" id="{0D0D59CC-A5AF-A2FF-935D-7849061CD454}"/>
              </a:ext>
            </a:extLst>
          </p:cNvPr>
          <p:cNvSpPr txBox="1"/>
          <p:nvPr/>
        </p:nvSpPr>
        <p:spPr>
          <a:xfrm>
            <a:off x="8777873" y="2418003"/>
            <a:ext cx="639919" cy="369332"/>
          </a:xfrm>
          <a:prstGeom prst="rect">
            <a:avLst/>
          </a:prstGeom>
          <a:noFill/>
        </p:spPr>
        <p:txBody>
          <a:bodyPr wrap="none" rtlCol="0">
            <a:spAutoFit/>
          </a:bodyPr>
          <a:lstStyle/>
          <a:p>
            <a:pPr defTabSz="457200"/>
            <a:r>
              <a:rPr lang="en-US" dirty="0">
                <a:latin typeface="Tw Cen MT" panose="020B0602020104020603"/>
              </a:rPr>
              <a:t>Data</a:t>
            </a:r>
          </a:p>
        </p:txBody>
      </p:sp>
      <p:sp>
        <p:nvSpPr>
          <p:cNvPr id="50" name="Rectangle 49">
            <a:extLst>
              <a:ext uri="{FF2B5EF4-FFF2-40B4-BE49-F238E27FC236}">
                <a16:creationId xmlns:a16="http://schemas.microsoft.com/office/drawing/2014/main" id="{A445E24E-C869-DF26-3120-AF090B580D28}"/>
              </a:ext>
            </a:extLst>
          </p:cNvPr>
          <p:cNvSpPr/>
          <p:nvPr/>
        </p:nvSpPr>
        <p:spPr>
          <a:xfrm>
            <a:off x="2272487" y="3665063"/>
            <a:ext cx="813114"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Tw Cen MT" panose="020B0602020104020603"/>
                <a:ea typeface="+mn-ea"/>
                <a:cs typeface="+mn-cs"/>
              </a:rPr>
              <a:t>Bidirectional</a:t>
            </a:r>
          </a:p>
        </p:txBody>
      </p:sp>
      <p:sp>
        <p:nvSpPr>
          <p:cNvPr id="51" name="Rectangle 50">
            <a:extLst>
              <a:ext uri="{FF2B5EF4-FFF2-40B4-BE49-F238E27FC236}">
                <a16:creationId xmlns:a16="http://schemas.microsoft.com/office/drawing/2014/main" id="{E3BCE8B1-6822-446D-D036-8E059FE6F373}"/>
              </a:ext>
            </a:extLst>
          </p:cNvPr>
          <p:cNvSpPr/>
          <p:nvPr/>
        </p:nvSpPr>
        <p:spPr>
          <a:xfrm>
            <a:off x="3203121" y="3665063"/>
            <a:ext cx="892440"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BFS</a:t>
            </a:r>
          </a:p>
        </p:txBody>
      </p:sp>
      <p:sp>
        <p:nvSpPr>
          <p:cNvPr id="52" name="Rectangle 51">
            <a:extLst>
              <a:ext uri="{FF2B5EF4-FFF2-40B4-BE49-F238E27FC236}">
                <a16:creationId xmlns:a16="http://schemas.microsoft.com/office/drawing/2014/main" id="{052F9049-5DD7-A0D3-E6B4-34E732B1E85F}"/>
              </a:ext>
            </a:extLst>
          </p:cNvPr>
          <p:cNvSpPr/>
          <p:nvPr/>
        </p:nvSpPr>
        <p:spPr>
          <a:xfrm>
            <a:off x="4237611" y="3670412"/>
            <a:ext cx="775448" cy="498763"/>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Tw Cen MT" panose="020B0602020104020603"/>
                <a:ea typeface="+mn-ea"/>
                <a:cs typeface="+mn-cs"/>
              </a:rPr>
              <a:t>Dijkstra’s</a:t>
            </a:r>
          </a:p>
        </p:txBody>
      </p:sp>
      <p:sp>
        <p:nvSpPr>
          <p:cNvPr id="53" name="Rectangle 52">
            <a:extLst>
              <a:ext uri="{FF2B5EF4-FFF2-40B4-BE49-F238E27FC236}">
                <a16:creationId xmlns:a16="http://schemas.microsoft.com/office/drawing/2014/main" id="{CD9F8D2E-1894-8C60-2085-48DAC88354F0}"/>
              </a:ext>
            </a:extLst>
          </p:cNvPr>
          <p:cNvSpPr/>
          <p:nvPr/>
        </p:nvSpPr>
        <p:spPr>
          <a:xfrm>
            <a:off x="5151601" y="3663623"/>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DFS</a:t>
            </a:r>
          </a:p>
        </p:txBody>
      </p:sp>
      <p:sp>
        <p:nvSpPr>
          <p:cNvPr id="54" name="Rectangle 53">
            <a:extLst>
              <a:ext uri="{FF2B5EF4-FFF2-40B4-BE49-F238E27FC236}">
                <a16:creationId xmlns:a16="http://schemas.microsoft.com/office/drawing/2014/main" id="{D38A8537-7123-6DAA-10BC-12E6A3C9870B}"/>
              </a:ext>
            </a:extLst>
          </p:cNvPr>
          <p:cNvSpPr/>
          <p:nvPr/>
        </p:nvSpPr>
        <p:spPr>
          <a:xfrm>
            <a:off x="6074578" y="3654556"/>
            <a:ext cx="775448" cy="498762"/>
          </a:xfrm>
          <a:prstGeom prst="rect">
            <a:avLst/>
          </a:prstGeom>
          <a:solidFill>
            <a:srgbClr val="1C6CAC">
              <a:lumMod val="40000"/>
              <a:lumOff val="60000"/>
            </a:srgbClr>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Greedy</a:t>
            </a:r>
          </a:p>
        </p:txBody>
      </p:sp>
      <p:cxnSp>
        <p:nvCxnSpPr>
          <p:cNvPr id="56" name="Straight Arrow Connector 55">
            <a:extLst>
              <a:ext uri="{FF2B5EF4-FFF2-40B4-BE49-F238E27FC236}">
                <a16:creationId xmlns:a16="http://schemas.microsoft.com/office/drawing/2014/main" id="{F6560167-319B-1DF4-E978-2650BD1E0FCC}"/>
              </a:ext>
            </a:extLst>
          </p:cNvPr>
          <p:cNvCxnSpPr>
            <a:cxnSpLocks/>
            <a:stCxn id="37" idx="2"/>
            <a:endCxn id="50" idx="0"/>
          </p:cNvCxnSpPr>
          <p:nvPr/>
        </p:nvCxnSpPr>
        <p:spPr>
          <a:xfrm flipH="1">
            <a:off x="2679044" y="3042854"/>
            <a:ext cx="1447168" cy="622209"/>
          </a:xfrm>
          <a:prstGeom prst="straightConnector1">
            <a:avLst/>
          </a:prstGeom>
          <a:noFill/>
          <a:ln w="9525" cap="flat" cmpd="sng" algn="ctr">
            <a:solidFill>
              <a:schemeClr val="tx1"/>
            </a:solidFill>
            <a:prstDash val="solid"/>
            <a:tailEnd type="triangle"/>
          </a:ln>
          <a:effectLst/>
        </p:spPr>
      </p:cxnSp>
      <p:cxnSp>
        <p:nvCxnSpPr>
          <p:cNvPr id="57" name="Straight Arrow Connector 56">
            <a:extLst>
              <a:ext uri="{FF2B5EF4-FFF2-40B4-BE49-F238E27FC236}">
                <a16:creationId xmlns:a16="http://schemas.microsoft.com/office/drawing/2014/main" id="{BFDAAE38-360E-AA96-4CFB-F2967312CD97}"/>
              </a:ext>
            </a:extLst>
          </p:cNvPr>
          <p:cNvCxnSpPr>
            <a:cxnSpLocks/>
            <a:stCxn id="37" idx="2"/>
            <a:endCxn id="51" idx="0"/>
          </p:cNvCxnSpPr>
          <p:nvPr/>
        </p:nvCxnSpPr>
        <p:spPr>
          <a:xfrm flipH="1">
            <a:off x="3649341" y="3042854"/>
            <a:ext cx="476871" cy="622209"/>
          </a:xfrm>
          <a:prstGeom prst="straightConnector1">
            <a:avLst/>
          </a:prstGeom>
          <a:noFill/>
          <a:ln w="9525" cap="flat" cmpd="sng" algn="ctr">
            <a:solidFill>
              <a:schemeClr val="tx1"/>
            </a:solidFill>
            <a:prstDash val="solid"/>
            <a:tailEnd type="triangle"/>
          </a:ln>
          <a:effectLst/>
        </p:spPr>
      </p:cxnSp>
      <p:cxnSp>
        <p:nvCxnSpPr>
          <p:cNvPr id="58" name="Straight Arrow Connector 57">
            <a:extLst>
              <a:ext uri="{FF2B5EF4-FFF2-40B4-BE49-F238E27FC236}">
                <a16:creationId xmlns:a16="http://schemas.microsoft.com/office/drawing/2014/main" id="{F99BFEE3-49B7-F84E-9DF9-21E29282ED19}"/>
              </a:ext>
            </a:extLst>
          </p:cNvPr>
          <p:cNvCxnSpPr>
            <a:cxnSpLocks/>
            <a:stCxn id="37" idx="2"/>
            <a:endCxn id="52" idx="0"/>
          </p:cNvCxnSpPr>
          <p:nvPr/>
        </p:nvCxnSpPr>
        <p:spPr>
          <a:xfrm>
            <a:off x="4126212" y="3042854"/>
            <a:ext cx="499123" cy="627558"/>
          </a:xfrm>
          <a:prstGeom prst="straightConnector1">
            <a:avLst/>
          </a:prstGeom>
          <a:noFill/>
          <a:ln w="9525" cap="flat" cmpd="sng" algn="ctr">
            <a:solidFill>
              <a:schemeClr val="tx1"/>
            </a:solidFill>
            <a:prstDash val="solid"/>
            <a:tailEnd type="triangle"/>
          </a:ln>
          <a:effectLst/>
        </p:spPr>
      </p:cxnSp>
      <p:cxnSp>
        <p:nvCxnSpPr>
          <p:cNvPr id="59" name="Straight Arrow Connector 58">
            <a:extLst>
              <a:ext uri="{FF2B5EF4-FFF2-40B4-BE49-F238E27FC236}">
                <a16:creationId xmlns:a16="http://schemas.microsoft.com/office/drawing/2014/main" id="{05EDA474-B56F-C58C-1B09-733AD6E8A7F8}"/>
              </a:ext>
            </a:extLst>
          </p:cNvPr>
          <p:cNvCxnSpPr>
            <a:cxnSpLocks/>
            <a:stCxn id="37" idx="2"/>
            <a:endCxn id="53" idx="0"/>
          </p:cNvCxnSpPr>
          <p:nvPr/>
        </p:nvCxnSpPr>
        <p:spPr>
          <a:xfrm>
            <a:off x="4126212" y="3042854"/>
            <a:ext cx="1413113" cy="620769"/>
          </a:xfrm>
          <a:prstGeom prst="straightConnector1">
            <a:avLst/>
          </a:prstGeom>
          <a:noFill/>
          <a:ln w="9525" cap="flat" cmpd="sng" algn="ctr">
            <a:solidFill>
              <a:schemeClr val="tx1"/>
            </a:solidFill>
            <a:prstDash val="solid"/>
            <a:tailEnd type="triangle"/>
          </a:ln>
          <a:effectLst/>
        </p:spPr>
      </p:cxnSp>
      <p:cxnSp>
        <p:nvCxnSpPr>
          <p:cNvPr id="60" name="Straight Arrow Connector 59">
            <a:extLst>
              <a:ext uri="{FF2B5EF4-FFF2-40B4-BE49-F238E27FC236}">
                <a16:creationId xmlns:a16="http://schemas.microsoft.com/office/drawing/2014/main" id="{95E8822D-45E2-269E-8A53-34817D5D6016}"/>
              </a:ext>
            </a:extLst>
          </p:cNvPr>
          <p:cNvCxnSpPr>
            <a:cxnSpLocks/>
            <a:stCxn id="37" idx="2"/>
            <a:endCxn id="54" idx="0"/>
          </p:cNvCxnSpPr>
          <p:nvPr/>
        </p:nvCxnSpPr>
        <p:spPr>
          <a:xfrm>
            <a:off x="4126212" y="3042854"/>
            <a:ext cx="2336090" cy="611702"/>
          </a:xfrm>
          <a:prstGeom prst="straightConnector1">
            <a:avLst/>
          </a:prstGeom>
          <a:noFill/>
          <a:ln w="9525" cap="flat" cmpd="sng" algn="ctr">
            <a:solidFill>
              <a:schemeClr val="tx1"/>
            </a:solidFill>
            <a:prstDash val="solid"/>
            <a:tailEnd type="triangle"/>
          </a:ln>
          <a:effectLst/>
        </p:spPr>
      </p:cxnSp>
      <p:cxnSp>
        <p:nvCxnSpPr>
          <p:cNvPr id="62" name="Straight Arrow Connector 61">
            <a:extLst>
              <a:ext uri="{FF2B5EF4-FFF2-40B4-BE49-F238E27FC236}">
                <a16:creationId xmlns:a16="http://schemas.microsoft.com/office/drawing/2014/main" id="{09F84AC4-2E83-9A11-CAFE-5FE561F807B0}"/>
              </a:ext>
            </a:extLst>
          </p:cNvPr>
          <p:cNvCxnSpPr>
            <a:cxnSpLocks/>
            <a:stCxn id="50" idx="2"/>
            <a:endCxn id="39" idx="0"/>
          </p:cNvCxnSpPr>
          <p:nvPr/>
        </p:nvCxnSpPr>
        <p:spPr>
          <a:xfrm>
            <a:off x="2679044" y="4163826"/>
            <a:ext cx="1447166" cy="868947"/>
          </a:xfrm>
          <a:prstGeom prst="straightConnector1">
            <a:avLst/>
          </a:prstGeom>
          <a:noFill/>
          <a:ln w="9525" cap="flat" cmpd="sng" algn="ctr">
            <a:solidFill>
              <a:schemeClr val="tx1"/>
            </a:solidFill>
            <a:prstDash val="solid"/>
            <a:tailEnd type="triangle"/>
          </a:ln>
          <a:effectLst/>
        </p:spPr>
      </p:cxnSp>
      <p:cxnSp>
        <p:nvCxnSpPr>
          <p:cNvPr id="63" name="Straight Arrow Connector 62">
            <a:extLst>
              <a:ext uri="{FF2B5EF4-FFF2-40B4-BE49-F238E27FC236}">
                <a16:creationId xmlns:a16="http://schemas.microsoft.com/office/drawing/2014/main" id="{01E84851-04C7-2538-87E8-5FA6CD1106AB}"/>
              </a:ext>
            </a:extLst>
          </p:cNvPr>
          <p:cNvCxnSpPr>
            <a:cxnSpLocks/>
            <a:stCxn id="51" idx="2"/>
            <a:endCxn id="39" idx="0"/>
          </p:cNvCxnSpPr>
          <p:nvPr/>
        </p:nvCxnSpPr>
        <p:spPr>
          <a:xfrm>
            <a:off x="3649341" y="4163826"/>
            <a:ext cx="476869" cy="868947"/>
          </a:xfrm>
          <a:prstGeom prst="straightConnector1">
            <a:avLst/>
          </a:prstGeom>
          <a:noFill/>
          <a:ln w="9525" cap="flat" cmpd="sng" algn="ctr">
            <a:solidFill>
              <a:schemeClr val="tx1"/>
            </a:solidFill>
            <a:prstDash val="solid"/>
            <a:tailEnd type="triangle"/>
          </a:ln>
          <a:effectLst/>
        </p:spPr>
      </p:cxnSp>
      <p:cxnSp>
        <p:nvCxnSpPr>
          <p:cNvPr id="64" name="Straight Arrow Connector 63">
            <a:extLst>
              <a:ext uri="{FF2B5EF4-FFF2-40B4-BE49-F238E27FC236}">
                <a16:creationId xmlns:a16="http://schemas.microsoft.com/office/drawing/2014/main" id="{1ADACD0B-E449-C531-E635-79F7F49BC450}"/>
              </a:ext>
            </a:extLst>
          </p:cNvPr>
          <p:cNvCxnSpPr>
            <a:cxnSpLocks/>
            <a:stCxn id="52" idx="2"/>
            <a:endCxn id="39" idx="0"/>
          </p:cNvCxnSpPr>
          <p:nvPr/>
        </p:nvCxnSpPr>
        <p:spPr>
          <a:xfrm flipH="1">
            <a:off x="4126210" y="4169175"/>
            <a:ext cx="499125" cy="863598"/>
          </a:xfrm>
          <a:prstGeom prst="straightConnector1">
            <a:avLst/>
          </a:prstGeom>
          <a:noFill/>
          <a:ln w="9525" cap="flat" cmpd="sng" algn="ctr">
            <a:solidFill>
              <a:schemeClr val="tx1"/>
            </a:solidFill>
            <a:prstDash val="solid"/>
            <a:tailEnd type="triangle"/>
          </a:ln>
          <a:effectLst/>
        </p:spPr>
      </p:cxnSp>
      <p:cxnSp>
        <p:nvCxnSpPr>
          <p:cNvPr id="65" name="Straight Arrow Connector 64">
            <a:extLst>
              <a:ext uri="{FF2B5EF4-FFF2-40B4-BE49-F238E27FC236}">
                <a16:creationId xmlns:a16="http://schemas.microsoft.com/office/drawing/2014/main" id="{D3503333-79DE-7665-0453-BB4BDAB311EF}"/>
              </a:ext>
            </a:extLst>
          </p:cNvPr>
          <p:cNvCxnSpPr>
            <a:cxnSpLocks/>
            <a:stCxn id="53" idx="2"/>
            <a:endCxn id="39" idx="0"/>
          </p:cNvCxnSpPr>
          <p:nvPr/>
        </p:nvCxnSpPr>
        <p:spPr>
          <a:xfrm flipH="1">
            <a:off x="4126210" y="4162385"/>
            <a:ext cx="1413115" cy="870388"/>
          </a:xfrm>
          <a:prstGeom prst="straightConnector1">
            <a:avLst/>
          </a:prstGeom>
          <a:noFill/>
          <a:ln w="9525" cap="flat" cmpd="sng" algn="ctr">
            <a:solidFill>
              <a:schemeClr val="tx1"/>
            </a:solidFill>
            <a:prstDash val="solid"/>
            <a:tailEnd type="triangle"/>
          </a:ln>
          <a:effectLst/>
        </p:spPr>
      </p:cxnSp>
      <p:cxnSp>
        <p:nvCxnSpPr>
          <p:cNvPr id="66" name="Straight Arrow Connector 65">
            <a:extLst>
              <a:ext uri="{FF2B5EF4-FFF2-40B4-BE49-F238E27FC236}">
                <a16:creationId xmlns:a16="http://schemas.microsoft.com/office/drawing/2014/main" id="{55D4E863-CE94-82C0-79FE-BE6CEFB05F79}"/>
              </a:ext>
            </a:extLst>
          </p:cNvPr>
          <p:cNvCxnSpPr>
            <a:cxnSpLocks/>
            <a:stCxn id="54" idx="2"/>
            <a:endCxn id="39" idx="0"/>
          </p:cNvCxnSpPr>
          <p:nvPr/>
        </p:nvCxnSpPr>
        <p:spPr>
          <a:xfrm flipH="1">
            <a:off x="4126210" y="4153318"/>
            <a:ext cx="2336092" cy="879455"/>
          </a:xfrm>
          <a:prstGeom prst="straightConnector1">
            <a:avLst/>
          </a:prstGeom>
          <a:noFill/>
          <a:ln w="9525" cap="flat" cmpd="sng" algn="ctr">
            <a:solidFill>
              <a:schemeClr val="tx1"/>
            </a:solidFill>
            <a:prstDash val="solid"/>
            <a:tailEnd type="triangle"/>
          </a:ln>
          <a:effectLst/>
        </p:spPr>
      </p:cxnSp>
      <p:sp>
        <p:nvSpPr>
          <p:cNvPr id="113" name="Diamond 112">
            <a:extLst>
              <a:ext uri="{FF2B5EF4-FFF2-40B4-BE49-F238E27FC236}">
                <a16:creationId xmlns:a16="http://schemas.microsoft.com/office/drawing/2014/main" id="{9F2FF114-DE3F-B265-63E0-1974996B5B72}"/>
              </a:ext>
            </a:extLst>
          </p:cNvPr>
          <p:cNvSpPr/>
          <p:nvPr/>
        </p:nvSpPr>
        <p:spPr>
          <a:xfrm>
            <a:off x="9045977" y="3538521"/>
            <a:ext cx="2273212" cy="962038"/>
          </a:xfrm>
          <a:prstGeom prst="diamond">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w Cen MT" panose="020B0602020104020603" pitchFamily="34" charset="0"/>
              </a:rPr>
              <a:t>Storing more than 1000?</a:t>
            </a:r>
          </a:p>
        </p:txBody>
      </p:sp>
      <p:sp>
        <p:nvSpPr>
          <p:cNvPr id="115" name="Parallelogram 114">
            <a:extLst>
              <a:ext uri="{FF2B5EF4-FFF2-40B4-BE49-F238E27FC236}">
                <a16:creationId xmlns:a16="http://schemas.microsoft.com/office/drawing/2014/main" id="{D52E7961-1E68-F90C-3BD6-CF1BDAD49AAC}"/>
              </a:ext>
            </a:extLst>
          </p:cNvPr>
          <p:cNvSpPr/>
          <p:nvPr/>
        </p:nvSpPr>
        <p:spPr>
          <a:xfrm>
            <a:off x="8939213" y="4805352"/>
            <a:ext cx="2486740" cy="824949"/>
          </a:xfrm>
          <a:prstGeom prst="parallelogram">
            <a:avLst/>
          </a:prstGeom>
          <a:solidFill>
            <a:srgbClr val="00B050"/>
          </a:solidFill>
          <a:ln w="1587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Move data to CSV</a:t>
            </a:r>
            <a:endPar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cxnSp>
        <p:nvCxnSpPr>
          <p:cNvPr id="117" name="Straight Arrow Connector 116">
            <a:extLst>
              <a:ext uri="{FF2B5EF4-FFF2-40B4-BE49-F238E27FC236}">
                <a16:creationId xmlns:a16="http://schemas.microsoft.com/office/drawing/2014/main" id="{F277F95F-C180-F3E3-64FD-8D8B879F9D99}"/>
              </a:ext>
            </a:extLst>
          </p:cNvPr>
          <p:cNvCxnSpPr>
            <a:cxnSpLocks/>
            <a:stCxn id="45" idx="3"/>
            <a:endCxn id="113" idx="0"/>
          </p:cNvCxnSpPr>
          <p:nvPr/>
        </p:nvCxnSpPr>
        <p:spPr>
          <a:xfrm flipH="1">
            <a:off x="10182583" y="3204926"/>
            <a:ext cx="172675" cy="333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B064E354-78EB-3752-AC83-E694E1BF701B}"/>
              </a:ext>
            </a:extLst>
          </p:cNvPr>
          <p:cNvCxnSpPr>
            <a:cxnSpLocks/>
            <a:stCxn id="113" idx="2"/>
            <a:endCxn id="115" idx="0"/>
          </p:cNvCxnSpPr>
          <p:nvPr/>
        </p:nvCxnSpPr>
        <p:spPr>
          <a:xfrm>
            <a:off x="10182583" y="4500559"/>
            <a:ext cx="0" cy="3047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005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BE3FD-7DFD-13BC-AAF3-E29F1CC9DAC5}"/>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kern="1200" dirty="0">
                <a:solidFill>
                  <a:schemeClr val="tx1"/>
                </a:solidFill>
                <a:latin typeface="+mj-lt"/>
                <a:ea typeface="+mj-ea"/>
                <a:cs typeface="+mj-cs"/>
              </a:rPr>
              <a:t>Time Comparison Chart</a:t>
            </a:r>
          </a:p>
        </p:txBody>
      </p:sp>
      <p:graphicFrame>
        <p:nvGraphicFramePr>
          <p:cNvPr id="4" name="Chart 3">
            <a:extLst>
              <a:ext uri="{FF2B5EF4-FFF2-40B4-BE49-F238E27FC236}">
                <a16:creationId xmlns:a16="http://schemas.microsoft.com/office/drawing/2014/main" id="{1FB044FC-ECC1-A0AD-3FD2-C4DDBB39EF3E}"/>
              </a:ext>
            </a:extLst>
          </p:cNvPr>
          <p:cNvGraphicFramePr/>
          <p:nvPr>
            <p:extLst>
              <p:ext uri="{D42A27DB-BD31-4B8C-83A1-F6EECF244321}">
                <p14:modId xmlns:p14="http://schemas.microsoft.com/office/powerpoint/2010/main" val="3343914413"/>
              </p:ext>
            </p:extLst>
          </p:nvPr>
        </p:nvGraphicFramePr>
        <p:xfrm>
          <a:off x="838200" y="1845426"/>
          <a:ext cx="10512547" cy="445030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536872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C7A1D5C3-B46D-14D8-BEA1-1B4A798B528B}"/>
              </a:ext>
            </a:extLst>
          </p:cNvPr>
          <p:cNvGraphicFramePr>
            <a:graphicFrameLocks/>
          </p:cNvGraphicFramePr>
          <p:nvPr>
            <p:extLst>
              <p:ext uri="{D42A27DB-BD31-4B8C-83A1-F6EECF244321}">
                <p14:modId xmlns:p14="http://schemas.microsoft.com/office/powerpoint/2010/main" val="69578763"/>
              </p:ext>
            </p:extLst>
          </p:nvPr>
        </p:nvGraphicFramePr>
        <p:xfrm>
          <a:off x="1185862" y="1836421"/>
          <a:ext cx="9820275" cy="222858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E4A29D01-1FEA-3CC1-D9AA-ED99818FE8DD}"/>
              </a:ext>
            </a:extLst>
          </p:cNvPr>
          <p:cNvGraphicFramePr>
            <a:graphicFrameLocks/>
          </p:cNvGraphicFramePr>
          <p:nvPr>
            <p:extLst>
              <p:ext uri="{D42A27DB-BD31-4B8C-83A1-F6EECF244321}">
                <p14:modId xmlns:p14="http://schemas.microsoft.com/office/powerpoint/2010/main" val="1217234967"/>
              </p:ext>
            </p:extLst>
          </p:nvPr>
        </p:nvGraphicFramePr>
        <p:xfrm>
          <a:off x="1185862" y="4065007"/>
          <a:ext cx="9829800" cy="2140695"/>
        </p:xfrm>
        <a:graphic>
          <a:graphicData uri="http://schemas.openxmlformats.org/drawingml/2006/chart">
            <c:chart xmlns:c="http://schemas.openxmlformats.org/drawingml/2006/chart" xmlns:r="http://schemas.openxmlformats.org/officeDocument/2006/relationships" r:id="rId4"/>
          </a:graphicData>
        </a:graphic>
      </p:graphicFrame>
      <p:sp>
        <p:nvSpPr>
          <p:cNvPr id="3" name="Title 1">
            <a:extLst>
              <a:ext uri="{FF2B5EF4-FFF2-40B4-BE49-F238E27FC236}">
                <a16:creationId xmlns:a16="http://schemas.microsoft.com/office/drawing/2014/main" id="{7BB47066-D48E-BA3E-B553-5604E30628D5}"/>
              </a:ext>
            </a:extLst>
          </p:cNvPr>
          <p:cNvSpPr txBox="1">
            <a:spLocks/>
          </p:cNvSpPr>
          <p:nvPr/>
        </p:nvSpPr>
        <p:spPr>
          <a:xfrm>
            <a:off x="2895600" y="293596"/>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4800" dirty="0"/>
              <a:t>Data Charts</a:t>
            </a:r>
            <a:endParaRPr lang="en-US" sz="3600" dirty="0">
              <a:solidFill>
                <a:schemeClr val="bg1">
                  <a:lumMod val="65000"/>
                  <a:lumOff val="35000"/>
                </a:schemeClr>
              </a:solidFill>
            </a:endParaRPr>
          </a:p>
        </p:txBody>
      </p:sp>
    </p:spTree>
    <p:extLst>
      <p:ext uri="{BB962C8B-B14F-4D97-AF65-F5344CB8AC3E}">
        <p14:creationId xmlns:p14="http://schemas.microsoft.com/office/powerpoint/2010/main" val="2213395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0EC48-3D46-201B-64AA-16E4C2512249}"/>
              </a:ext>
            </a:extLst>
          </p:cNvPr>
          <p:cNvSpPr>
            <a:spLocks noGrp="1"/>
          </p:cNvSpPr>
          <p:nvPr>
            <p:ph type="title"/>
          </p:nvPr>
        </p:nvSpPr>
        <p:spPr>
          <a:xfrm>
            <a:off x="285933" y="156896"/>
            <a:ext cx="10515600" cy="712237"/>
          </a:xfrm>
        </p:spPr>
        <p:txBody>
          <a:bodyPr>
            <a:normAutofit/>
          </a:bodyPr>
          <a:lstStyle/>
          <a:p>
            <a:r>
              <a:rPr lang="en-US" sz="3600"/>
              <a:t>Example graphs</a:t>
            </a:r>
            <a:endParaRPr lang="en-US" sz="3600" dirty="0"/>
          </a:p>
        </p:txBody>
      </p:sp>
      <p:pic>
        <p:nvPicPr>
          <p:cNvPr id="5" name="Picture 4">
            <a:extLst>
              <a:ext uri="{FF2B5EF4-FFF2-40B4-BE49-F238E27FC236}">
                <a16:creationId xmlns:a16="http://schemas.microsoft.com/office/drawing/2014/main" id="{7F7E0F3A-76BD-A1CA-FCEC-0C41DC5A9CE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525" y="849303"/>
            <a:ext cx="6095999" cy="6008697"/>
          </a:xfrm>
          <a:prstGeom prst="rect">
            <a:avLst/>
          </a:prstGeom>
        </p:spPr>
      </p:pic>
      <p:pic>
        <p:nvPicPr>
          <p:cNvPr id="7" name="Picture 6">
            <a:extLst>
              <a:ext uri="{FF2B5EF4-FFF2-40B4-BE49-F238E27FC236}">
                <a16:creationId xmlns:a16="http://schemas.microsoft.com/office/drawing/2014/main" id="{3228060D-F83B-897C-BFFD-316C8023CD8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096000" y="849302"/>
            <a:ext cx="6096000" cy="6008697"/>
          </a:xfrm>
          <a:prstGeom prst="rect">
            <a:avLst/>
          </a:prstGeom>
        </p:spPr>
      </p:pic>
      <p:sp>
        <p:nvSpPr>
          <p:cNvPr id="9" name="Arrow: Right 8">
            <a:extLst>
              <a:ext uri="{FF2B5EF4-FFF2-40B4-BE49-F238E27FC236}">
                <a16:creationId xmlns:a16="http://schemas.microsoft.com/office/drawing/2014/main" id="{B385CC68-CC88-B7FF-55AB-143ACCDF0437}"/>
              </a:ext>
            </a:extLst>
          </p:cNvPr>
          <p:cNvSpPr/>
          <p:nvPr/>
        </p:nvSpPr>
        <p:spPr>
          <a:xfrm rot="9218392" flipV="1">
            <a:off x="46990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0" name="Arrow: Right 9">
            <a:extLst>
              <a:ext uri="{FF2B5EF4-FFF2-40B4-BE49-F238E27FC236}">
                <a16:creationId xmlns:a16="http://schemas.microsoft.com/office/drawing/2014/main" id="{0D5BA108-4CDB-C8E6-29AD-A17393DAA129}"/>
              </a:ext>
            </a:extLst>
          </p:cNvPr>
          <p:cNvSpPr/>
          <p:nvPr/>
        </p:nvSpPr>
        <p:spPr>
          <a:xfrm rot="9218392" flipV="1">
            <a:off x="660513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1" name="Arrow: Right 10">
            <a:extLst>
              <a:ext uri="{FF2B5EF4-FFF2-40B4-BE49-F238E27FC236}">
                <a16:creationId xmlns:a16="http://schemas.microsoft.com/office/drawing/2014/main" id="{8C8956A2-DE19-3CF1-F23C-5992FFBA3C01}"/>
              </a:ext>
            </a:extLst>
          </p:cNvPr>
          <p:cNvSpPr/>
          <p:nvPr/>
        </p:nvSpPr>
        <p:spPr>
          <a:xfrm rot="9218392" flipV="1">
            <a:off x="3870326" y="619442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3" name="Arrow: Right 12">
            <a:extLst>
              <a:ext uri="{FF2B5EF4-FFF2-40B4-BE49-F238E27FC236}">
                <a16:creationId xmlns:a16="http://schemas.microsoft.com/office/drawing/2014/main" id="{C306690B-41EB-86FE-DB13-D1DAFEE98F39}"/>
              </a:ext>
            </a:extLst>
          </p:cNvPr>
          <p:cNvSpPr/>
          <p:nvPr/>
        </p:nvSpPr>
        <p:spPr>
          <a:xfrm rot="9218392" flipV="1">
            <a:off x="9966326" y="6195244"/>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4" name="TextBox 13">
            <a:extLst>
              <a:ext uri="{FF2B5EF4-FFF2-40B4-BE49-F238E27FC236}">
                <a16:creationId xmlns:a16="http://schemas.microsoft.com/office/drawing/2014/main" id="{F8BDEE7C-7028-602B-4FF6-778775002FBB}"/>
              </a:ext>
            </a:extLst>
          </p:cNvPr>
          <p:cNvSpPr txBox="1"/>
          <p:nvPr/>
        </p:nvSpPr>
        <p:spPr>
          <a:xfrm>
            <a:off x="2468590" y="869133"/>
            <a:ext cx="453970" cy="369332"/>
          </a:xfrm>
          <a:prstGeom prst="rect">
            <a:avLst/>
          </a:prstGeom>
          <a:noFill/>
        </p:spPr>
        <p:txBody>
          <a:bodyPr wrap="none" rtlCol="0">
            <a:spAutoFit/>
          </a:bodyPr>
          <a:lstStyle/>
          <a:p>
            <a:r>
              <a:rPr lang="en-US" b="1" dirty="0">
                <a:solidFill>
                  <a:schemeClr val="tx1">
                    <a:lumMod val="95000"/>
                    <a:lumOff val="5000"/>
                  </a:schemeClr>
                </a:solidFill>
              </a:rPr>
              <a:t>A*</a:t>
            </a:r>
          </a:p>
        </p:txBody>
      </p:sp>
      <p:sp>
        <p:nvSpPr>
          <p:cNvPr id="15" name="TextBox 14">
            <a:extLst>
              <a:ext uri="{FF2B5EF4-FFF2-40B4-BE49-F238E27FC236}">
                <a16:creationId xmlns:a16="http://schemas.microsoft.com/office/drawing/2014/main" id="{51BCF4A2-EF9E-3289-F41F-753207D33E28}"/>
              </a:ext>
            </a:extLst>
          </p:cNvPr>
          <p:cNvSpPr txBox="1"/>
          <p:nvPr/>
        </p:nvSpPr>
        <p:spPr>
          <a:xfrm>
            <a:off x="8528377" y="869133"/>
            <a:ext cx="583814" cy="369332"/>
          </a:xfrm>
          <a:prstGeom prst="rect">
            <a:avLst/>
          </a:prstGeom>
          <a:noFill/>
        </p:spPr>
        <p:txBody>
          <a:bodyPr wrap="none" rtlCol="0">
            <a:spAutoFit/>
          </a:bodyPr>
          <a:lstStyle/>
          <a:p>
            <a:r>
              <a:rPr lang="en-US" b="1" dirty="0">
                <a:solidFill>
                  <a:schemeClr val="tx1">
                    <a:lumMod val="95000"/>
                    <a:lumOff val="5000"/>
                  </a:schemeClr>
                </a:solidFill>
              </a:rPr>
              <a:t>DFS</a:t>
            </a:r>
          </a:p>
        </p:txBody>
      </p:sp>
    </p:spTree>
    <p:extLst>
      <p:ext uri="{BB962C8B-B14F-4D97-AF65-F5344CB8AC3E}">
        <p14:creationId xmlns:p14="http://schemas.microsoft.com/office/powerpoint/2010/main" val="308309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6D1EA-05E2-2E17-3A1A-F6C51C5C81EB}"/>
              </a:ext>
            </a:extLst>
          </p:cNvPr>
          <p:cNvSpPr>
            <a:spLocks noGrp="1"/>
          </p:cNvSpPr>
          <p:nvPr>
            <p:ph type="title"/>
          </p:nvPr>
        </p:nvSpPr>
        <p:spPr/>
        <p:txBody>
          <a:bodyPr/>
          <a:lstStyle/>
          <a:p>
            <a:r>
              <a:rPr lang="en-US" dirty="0"/>
              <a:t>Conclusion</a:t>
            </a:r>
            <a:endParaRPr lang="en-US" sz="2800"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60122F90-650E-C27A-2FC3-9AFCF0473A0E}"/>
              </a:ext>
            </a:extLst>
          </p:cNvPr>
          <p:cNvSpPr>
            <a:spLocks noGrp="1"/>
          </p:cNvSpPr>
          <p:nvPr>
            <p:ph idx="1"/>
          </p:nvPr>
        </p:nvSpPr>
        <p:spPr/>
        <p:txBody>
          <a:bodyPr/>
          <a:lstStyle/>
          <a:p>
            <a:r>
              <a:rPr lang="en-US" dirty="0"/>
              <a:t>The research question was, “What is the fastest graph searching algorithm?” </a:t>
            </a:r>
          </a:p>
          <a:p>
            <a:r>
              <a:rPr lang="en-US" dirty="0"/>
              <a:t>The hypothesis was: If the researcher searched for the shortest path between two randomly chosen nodes, BFS will have the fastest time compared to any other search algorithm. </a:t>
            </a:r>
          </a:p>
          <a:p>
            <a:r>
              <a:rPr lang="en-US" dirty="0"/>
              <a:t>According to research, BFS has the best factors compared to the other algorithms, in time complexity and time needed to calculate the heuristic (which BFS doesn’t have).</a:t>
            </a:r>
          </a:p>
        </p:txBody>
      </p:sp>
    </p:spTree>
    <p:extLst>
      <p:ext uri="{BB962C8B-B14F-4D97-AF65-F5344CB8AC3E}">
        <p14:creationId xmlns:p14="http://schemas.microsoft.com/office/powerpoint/2010/main" val="866102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374E-6EFE-1B56-A68D-BF80D7B3B91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32738CEE-371F-D4CB-CE97-55EFA1C36342}"/>
              </a:ext>
            </a:extLst>
          </p:cNvPr>
          <p:cNvSpPr>
            <a:spLocks noGrp="1"/>
          </p:cNvSpPr>
          <p:nvPr>
            <p:ph idx="1"/>
          </p:nvPr>
        </p:nvSpPr>
        <p:spPr/>
        <p:txBody>
          <a:bodyPr/>
          <a:lstStyle/>
          <a:p>
            <a:pPr marL="0" indent="0">
              <a:buNone/>
            </a:pPr>
            <a:r>
              <a:rPr lang="en-US" dirty="0"/>
              <a:t>As seen in the normalized time comparison chart, BFS had a ratio of about 0.03:1 which is the lowest out of all the algorithms. </a:t>
            </a:r>
            <a:r>
              <a:rPr lang="en-US" b="1" dirty="0"/>
              <a:t>The researcher’s hypothesis is supported by the data.</a:t>
            </a:r>
          </a:p>
          <a:p>
            <a:r>
              <a:rPr lang="en-US" dirty="0"/>
              <a:t>BFS doesn’t use heuristics, which makes it very fast. The heuristic for graph involves taking a square root, which is very costly.</a:t>
            </a:r>
          </a:p>
          <a:p>
            <a:r>
              <a:rPr lang="en-US" dirty="0"/>
              <a:t>BFS has the lowest complexity, of O(V+E)</a:t>
            </a:r>
          </a:p>
        </p:txBody>
      </p:sp>
    </p:spTree>
    <p:extLst>
      <p:ext uri="{BB962C8B-B14F-4D97-AF65-F5344CB8AC3E}">
        <p14:creationId xmlns:p14="http://schemas.microsoft.com/office/powerpoint/2010/main" val="2305916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2FE6E-9D82-CA8D-9CD5-4182103811B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AB385405-8B60-11EC-D40D-CDE2E8AD0AED}"/>
              </a:ext>
            </a:extLst>
          </p:cNvPr>
          <p:cNvSpPr>
            <a:spLocks noGrp="1"/>
          </p:cNvSpPr>
          <p:nvPr>
            <p:ph idx="1"/>
          </p:nvPr>
        </p:nvSpPr>
        <p:spPr/>
        <p:txBody>
          <a:bodyPr/>
          <a:lstStyle/>
          <a:p>
            <a:pPr marL="0" indent="0">
              <a:buNone/>
            </a:pPr>
            <a:r>
              <a:rPr lang="en-US" dirty="0"/>
              <a:t>Errors:</a:t>
            </a:r>
          </a:p>
          <a:p>
            <a:r>
              <a:rPr lang="en-US" dirty="0"/>
              <a:t>One error is that since the code runs so fast, the times recorded may be off by some value. If this code is run on a device with less processing power (e.g., Raspberry Pi), those margins make less of an effect. </a:t>
            </a:r>
          </a:p>
          <a:p>
            <a:r>
              <a:rPr lang="en-US" dirty="0"/>
              <a:t>Choosing higher node counts is harder, because trial and error is required to get the minimum length that keeps all the nodes connected, but at the same time not connecting too many to create an easy path.</a:t>
            </a:r>
          </a:p>
          <a:p>
            <a:r>
              <a:rPr lang="en-US" dirty="0"/>
              <a:t>The algorithms were not optimized for peak performance.</a:t>
            </a:r>
          </a:p>
        </p:txBody>
      </p:sp>
    </p:spTree>
    <p:extLst>
      <p:ext uri="{BB962C8B-B14F-4D97-AF65-F5344CB8AC3E}">
        <p14:creationId xmlns:p14="http://schemas.microsoft.com/office/powerpoint/2010/main" val="4324759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FF6E3-78B1-2B19-64E9-2BD01EF15FA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A65421B-C50A-A720-810F-BA97CD7B8FB8}"/>
              </a:ext>
            </a:extLst>
          </p:cNvPr>
          <p:cNvSpPr>
            <a:spLocks noGrp="1"/>
          </p:cNvSpPr>
          <p:nvPr>
            <p:ph idx="1"/>
          </p:nvPr>
        </p:nvSpPr>
        <p:spPr/>
        <p:txBody>
          <a:bodyPr/>
          <a:lstStyle/>
          <a:p>
            <a:r>
              <a:rPr lang="en-US" dirty="0"/>
              <a:t>Pathfinding is very important in the area of AI. In this case, it is being used with physical paths, however there may be other items that are represented through graphs, such as a game tree, which is used in </a:t>
            </a:r>
            <a:r>
              <a:rPr lang="en-US" dirty="0" err="1"/>
              <a:t>gamebots</a:t>
            </a:r>
            <a:r>
              <a:rPr lang="en-US" dirty="0"/>
              <a:t>. </a:t>
            </a:r>
          </a:p>
          <a:p>
            <a:r>
              <a:rPr lang="en-US" dirty="0"/>
              <a:t>Google Maps, which is a very common application used to find routes to get from a source to a destination uses A*. Many other GPSs use A*.</a:t>
            </a:r>
          </a:p>
        </p:txBody>
      </p:sp>
    </p:spTree>
    <p:extLst>
      <p:ext uri="{BB962C8B-B14F-4D97-AF65-F5344CB8AC3E}">
        <p14:creationId xmlns:p14="http://schemas.microsoft.com/office/powerpoint/2010/main" val="2217501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19FF-A0E6-6F40-3BB4-E1F90B8F21C0}"/>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2A3F5285-95F0-063F-8348-C3BAABA3BC05}"/>
              </a:ext>
            </a:extLst>
          </p:cNvPr>
          <p:cNvSpPr>
            <a:spLocks noGrp="1"/>
          </p:cNvSpPr>
          <p:nvPr>
            <p:ph idx="1"/>
          </p:nvPr>
        </p:nvSpPr>
        <p:spPr/>
        <p:txBody>
          <a:bodyPr/>
          <a:lstStyle/>
          <a:p>
            <a:pPr marL="0" indent="0">
              <a:buNone/>
            </a:pPr>
            <a:r>
              <a:rPr lang="en-US" dirty="0"/>
              <a:t>One area for improvement is the coding language used. Interpreted languages are drastically slower than compiled languages due to how they are executed. Python is an interpreted language, and a great alternative is C++.</a:t>
            </a:r>
          </a:p>
          <a:p>
            <a:pPr marL="0" indent="0">
              <a:buNone/>
            </a:pPr>
            <a:r>
              <a:rPr lang="en-US" dirty="0"/>
              <a:t>The only problem with C++ is how long it would take to develop the code. In Python it took about 10-15 hours, but in C++ it would likely 2-3x as much.</a:t>
            </a:r>
          </a:p>
        </p:txBody>
      </p:sp>
    </p:spTree>
    <p:extLst>
      <p:ext uri="{BB962C8B-B14F-4D97-AF65-F5344CB8AC3E}">
        <p14:creationId xmlns:p14="http://schemas.microsoft.com/office/powerpoint/2010/main" val="4164331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6337-F2F9-E97F-E7B4-CF9C597BCECF}"/>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000A147A-7CBE-8161-8C5D-75AC93C65E45}"/>
              </a:ext>
            </a:extLst>
          </p:cNvPr>
          <p:cNvSpPr>
            <a:spLocks noGrp="1"/>
          </p:cNvSpPr>
          <p:nvPr>
            <p:ph idx="1"/>
          </p:nvPr>
        </p:nvSpPr>
        <p:spPr>
          <a:xfrm>
            <a:off x="1425167" y="3429000"/>
            <a:ext cx="9339404" cy="421892"/>
          </a:xfrm>
        </p:spPr>
        <p:txBody>
          <a:bodyPr>
            <a:noAutofit/>
          </a:bodyPr>
          <a:lstStyle/>
          <a:p>
            <a:pPr marL="0" indent="0">
              <a:buNone/>
            </a:pPr>
            <a:r>
              <a:rPr lang="en-US" sz="3200" dirty="0"/>
              <a:t>What is the fastest graph-searching algorithm?</a:t>
            </a:r>
          </a:p>
        </p:txBody>
      </p:sp>
      <p:pic>
        <p:nvPicPr>
          <p:cNvPr id="5" name="Graphic 4" descr="Question Mark with solid fill">
            <a:extLst>
              <a:ext uri="{FF2B5EF4-FFF2-40B4-BE49-F238E27FC236}">
                <a16:creationId xmlns:a16="http://schemas.microsoft.com/office/drawing/2014/main" id="{492392E7-9875-2082-DD3A-6FCA2798D1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50240" y="1957865"/>
            <a:ext cx="1293336" cy="1293336"/>
          </a:xfrm>
          <a:prstGeom prst="rect">
            <a:avLst/>
          </a:prstGeom>
          <a:effectLst>
            <a:glow rad="63500">
              <a:srgbClr val="000078">
                <a:alpha val="40000"/>
              </a:srgbClr>
            </a:glow>
          </a:effectLst>
        </p:spPr>
      </p:pic>
      <p:pic>
        <p:nvPicPr>
          <p:cNvPr id="6" name="Graphic 5" descr="Question Mark with solid fill">
            <a:extLst>
              <a:ext uri="{FF2B5EF4-FFF2-40B4-BE49-F238E27FC236}">
                <a16:creationId xmlns:a16="http://schemas.microsoft.com/office/drawing/2014/main" id="{C6375BEE-0178-3D91-004E-3E6DC49F8FB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25167" y="4228870"/>
            <a:ext cx="1293336" cy="1293336"/>
          </a:xfrm>
          <a:prstGeom prst="rect">
            <a:avLst/>
          </a:prstGeom>
          <a:effectLst>
            <a:glow rad="63500">
              <a:srgbClr val="000078">
                <a:alpha val="40000"/>
              </a:srgbClr>
            </a:glow>
          </a:effectLst>
        </p:spPr>
      </p:pic>
      <p:pic>
        <p:nvPicPr>
          <p:cNvPr id="7" name="Graphic 6" descr="Question Mark with solid fill">
            <a:extLst>
              <a:ext uri="{FF2B5EF4-FFF2-40B4-BE49-F238E27FC236}">
                <a16:creationId xmlns:a16="http://schemas.microsoft.com/office/drawing/2014/main" id="{1F0ABE82-0B3E-D022-B452-E53289E86B3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701007" y="4590502"/>
            <a:ext cx="1293336" cy="1293336"/>
          </a:xfrm>
          <a:prstGeom prst="rect">
            <a:avLst/>
          </a:prstGeom>
          <a:effectLst>
            <a:glow rad="63500">
              <a:srgbClr val="000078">
                <a:alpha val="40000"/>
              </a:srgbClr>
            </a:glow>
          </a:effectLst>
        </p:spPr>
      </p:pic>
      <p:pic>
        <p:nvPicPr>
          <p:cNvPr id="8" name="Graphic 7" descr="Question Mark with solid fill">
            <a:extLst>
              <a:ext uri="{FF2B5EF4-FFF2-40B4-BE49-F238E27FC236}">
                <a16:creationId xmlns:a16="http://schemas.microsoft.com/office/drawing/2014/main" id="{0A85EA99-DAB3-8D99-234F-8243D88EC24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17485" y="4592011"/>
            <a:ext cx="1293336" cy="1293336"/>
          </a:xfrm>
          <a:prstGeom prst="rect">
            <a:avLst/>
          </a:prstGeom>
          <a:effectLst>
            <a:glow rad="63500">
              <a:srgbClr val="000078">
                <a:alpha val="40000"/>
              </a:srgbClr>
            </a:glow>
          </a:effectLst>
        </p:spPr>
      </p:pic>
      <p:pic>
        <p:nvPicPr>
          <p:cNvPr id="9" name="Graphic 8" descr="Question Mark with solid fill">
            <a:extLst>
              <a:ext uri="{FF2B5EF4-FFF2-40B4-BE49-F238E27FC236}">
                <a16:creationId xmlns:a16="http://schemas.microsoft.com/office/drawing/2014/main" id="{75A9797F-B147-46D5-04F1-145A26D46E7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849071" y="4228870"/>
            <a:ext cx="1293336" cy="1293336"/>
          </a:xfrm>
          <a:prstGeom prst="rect">
            <a:avLst/>
          </a:prstGeom>
          <a:effectLst>
            <a:glow rad="63500">
              <a:srgbClr val="000078">
                <a:alpha val="40000"/>
              </a:srgbClr>
            </a:glow>
          </a:effectLst>
        </p:spPr>
      </p:pic>
      <p:pic>
        <p:nvPicPr>
          <p:cNvPr id="10" name="Graphic 9" descr="Question Mark with solid fill">
            <a:extLst>
              <a:ext uri="{FF2B5EF4-FFF2-40B4-BE49-F238E27FC236}">
                <a16:creationId xmlns:a16="http://schemas.microsoft.com/office/drawing/2014/main" id="{0094649C-8106-8B97-371B-56FE76A5A95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754075" y="1957865"/>
            <a:ext cx="1293336" cy="1293336"/>
          </a:xfrm>
          <a:prstGeom prst="rect">
            <a:avLst/>
          </a:prstGeom>
          <a:effectLst>
            <a:glow rad="63500">
              <a:srgbClr val="000078">
                <a:alpha val="40000"/>
              </a:srgbClr>
            </a:glow>
          </a:effectLst>
        </p:spPr>
      </p:pic>
      <p:pic>
        <p:nvPicPr>
          <p:cNvPr id="11" name="Graphic 10" descr="Question Mark with solid fill">
            <a:extLst>
              <a:ext uri="{FF2B5EF4-FFF2-40B4-BE49-F238E27FC236}">
                <a16:creationId xmlns:a16="http://schemas.microsoft.com/office/drawing/2014/main" id="{B120BE61-15D2-0ADE-541D-D5868E0A7BF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202157" y="1742042"/>
            <a:ext cx="1293336" cy="1293336"/>
          </a:xfrm>
          <a:prstGeom prst="rect">
            <a:avLst/>
          </a:prstGeom>
          <a:effectLst>
            <a:glow rad="63500">
              <a:srgbClr val="000078">
                <a:alpha val="40000"/>
              </a:srgbClr>
            </a:glow>
          </a:effectLst>
        </p:spPr>
      </p:pic>
    </p:spTree>
    <p:extLst>
      <p:ext uri="{BB962C8B-B14F-4D97-AF65-F5344CB8AC3E}">
        <p14:creationId xmlns:p14="http://schemas.microsoft.com/office/powerpoint/2010/main" val="17839062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7C660-99B3-CD6C-AFFE-6601F7EA714E}"/>
              </a:ext>
            </a:extLst>
          </p:cNvPr>
          <p:cNvSpPr>
            <a:spLocks noGrp="1"/>
          </p:cNvSpPr>
          <p:nvPr>
            <p:ph type="title"/>
          </p:nvPr>
        </p:nvSpPr>
        <p:spPr/>
        <p:txBody>
          <a:bodyPr/>
          <a:lstStyle/>
          <a:p>
            <a:r>
              <a:rPr lang="en-US" dirty="0"/>
              <a:t>Additional Links</a:t>
            </a:r>
          </a:p>
        </p:txBody>
      </p:sp>
      <p:sp>
        <p:nvSpPr>
          <p:cNvPr id="3" name="Content Placeholder 2">
            <a:extLst>
              <a:ext uri="{FF2B5EF4-FFF2-40B4-BE49-F238E27FC236}">
                <a16:creationId xmlns:a16="http://schemas.microsoft.com/office/drawing/2014/main" id="{14FFFD66-C96A-A478-B5AE-8CE910656A87}"/>
              </a:ext>
            </a:extLst>
          </p:cNvPr>
          <p:cNvSpPr>
            <a:spLocks noGrp="1"/>
          </p:cNvSpPr>
          <p:nvPr>
            <p:ph idx="1"/>
          </p:nvPr>
        </p:nvSpPr>
        <p:spPr/>
        <p:txBody>
          <a:bodyPr/>
          <a:lstStyle/>
          <a:p>
            <a:pPr marL="0" indent="0">
              <a:buNone/>
            </a:pPr>
            <a:r>
              <a:rPr lang="en-US" dirty="0"/>
              <a:t>GitHub Repo: </a:t>
            </a:r>
            <a:r>
              <a:rPr lang="en-US" dirty="0">
                <a:hlinkClick r:id="rId3"/>
              </a:rPr>
              <a:t>https://github.com/python9160/science-fair-2223</a:t>
            </a:r>
            <a:r>
              <a:rPr lang="en-US" dirty="0"/>
              <a:t> </a:t>
            </a:r>
          </a:p>
          <a:p>
            <a:pPr marL="0" indent="0">
              <a:buNone/>
            </a:pPr>
            <a:r>
              <a:rPr lang="en-US" dirty="0"/>
              <a:t>main.py: </a:t>
            </a:r>
            <a:r>
              <a:rPr lang="en-US" dirty="0">
                <a:hlinkClick r:id="rId4"/>
              </a:rPr>
              <a:t>https://github.com/python9160/science-fair-2223/blob/main/main.py</a:t>
            </a:r>
            <a:r>
              <a:rPr lang="en-US" dirty="0"/>
              <a:t> </a:t>
            </a:r>
          </a:p>
        </p:txBody>
      </p:sp>
    </p:spTree>
    <p:extLst>
      <p:ext uri="{BB962C8B-B14F-4D97-AF65-F5344CB8AC3E}">
        <p14:creationId xmlns:p14="http://schemas.microsoft.com/office/powerpoint/2010/main" val="5372952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8542B-0486-DDC9-7278-D174BE282F3E}"/>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6912B35E-4652-9089-50C2-152437D058F4}"/>
              </a:ext>
            </a:extLst>
          </p:cNvPr>
          <p:cNvSpPr>
            <a:spLocks noGrp="1"/>
          </p:cNvSpPr>
          <p:nvPr>
            <p:ph idx="1"/>
          </p:nvPr>
        </p:nvSpPr>
        <p:spPr/>
        <p:txBody>
          <a:bodyPr>
            <a:normAutofit fontScale="70000" lnSpcReduction="20000"/>
          </a:bodyPr>
          <a:lstStyle/>
          <a:p>
            <a:pPr marL="0" indent="0" algn="ctr">
              <a:buNone/>
            </a:pPr>
            <a:r>
              <a:rPr lang="en-US" sz="2900" b="0" i="0" dirty="0">
                <a:effectLst/>
                <a:latin typeface="Times New Roman" panose="02020603050405020304" pitchFamily="18" charset="0"/>
                <a:cs typeface="Times New Roman" panose="02020603050405020304" pitchFamily="18" charset="0"/>
              </a:rPr>
              <a:t>Works Cited</a:t>
            </a:r>
          </a:p>
          <a:p>
            <a:pPr marL="0" indent="0" algn="l">
              <a:buNone/>
            </a:pPr>
            <a:r>
              <a:rPr lang="en-US" b="0" i="0" dirty="0" err="1">
                <a:effectLst/>
                <a:latin typeface="Times New Roman" panose="02020603050405020304" pitchFamily="18" charset="0"/>
                <a:cs typeface="Times New Roman" panose="02020603050405020304" pitchFamily="18" charset="0"/>
              </a:rPr>
              <a:t>Belwariar</a:t>
            </a:r>
            <a:r>
              <a:rPr lang="en-US" b="0" i="0" dirty="0">
                <a:effectLst/>
                <a:latin typeface="Times New Roman" panose="02020603050405020304" pitchFamily="18" charset="0"/>
                <a:cs typeface="Times New Roman" panose="02020603050405020304" pitchFamily="18" charset="0"/>
              </a:rPr>
              <a:t>, </a:t>
            </a:r>
            <a:r>
              <a:rPr lang="en-US" b="0" i="0" dirty="0" err="1">
                <a:effectLst/>
                <a:latin typeface="Times New Roman" panose="02020603050405020304" pitchFamily="18" charset="0"/>
                <a:cs typeface="Times New Roman" panose="02020603050405020304" pitchFamily="18" charset="0"/>
              </a:rPr>
              <a:t>Rachit</a:t>
            </a:r>
            <a:r>
              <a:rPr lang="en-US" b="0" i="0" dirty="0">
                <a:effectLst/>
                <a:latin typeface="Times New Roman" panose="02020603050405020304" pitchFamily="18" charset="0"/>
                <a:cs typeface="Times New Roman" panose="02020603050405020304" pitchFamily="18" charset="0"/>
              </a:rPr>
              <a:t>. "A* Search Algorithm." GeeksforGeeks, Sandeep Jain, 30 May 2022, www.geeksforgeeks.org/a-search-algorithm/. 	Accessed 7 Feb. 2023.</a:t>
            </a:r>
          </a:p>
          <a:p>
            <a:pPr marL="0" indent="0" algn="l">
              <a:buNone/>
            </a:pPr>
            <a:r>
              <a:rPr lang="en-US" b="0" i="0" dirty="0">
                <a:effectLst/>
                <a:latin typeface="Times New Roman" panose="02020603050405020304" pitchFamily="18" charset="0"/>
                <a:cs typeface="Times New Roman" panose="02020603050405020304" pitchFamily="18" charset="0"/>
              </a:rPr>
              <a:t>Depth First Search or DFS for a Graph. Sandeep Jain, 26 Dec. 2022, www.geeksforgeeks.org/depth-first-search-or-dfs-for-a-graph/.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a:t>
            </a:r>
            <a:r>
              <a:rPr lang="en-US" b="0" i="0" dirty="0" err="1">
                <a:effectLst/>
                <a:latin typeface="Times New Roman" panose="02020603050405020304" pitchFamily="18" charset="0"/>
                <a:cs typeface="Times New Roman" panose="02020603050405020304" pitchFamily="18" charset="0"/>
              </a:rPr>
              <a:t>Divyanshu</a:t>
            </a:r>
            <a:r>
              <a:rPr lang="en-US" b="0" i="0" dirty="0">
                <a:effectLst/>
                <a:latin typeface="Times New Roman" panose="02020603050405020304" pitchFamily="18" charset="0"/>
                <a:cs typeface="Times New Roman" panose="02020603050405020304" pitchFamily="18" charset="0"/>
              </a:rPr>
              <a:t> Mehta. "Dijkstra's Shortest Path Algorithm | Greedy Algo-7." Edited by Pranav Singh </a:t>
            </a:r>
            <a:r>
              <a:rPr lang="en-US" b="0" i="0" dirty="0" err="1">
                <a:effectLst/>
                <a:latin typeface="Times New Roman" panose="02020603050405020304" pitchFamily="18" charset="0"/>
                <a:cs typeface="Times New Roman" panose="02020603050405020304" pitchFamily="18" charset="0"/>
              </a:rPr>
              <a:t>Sambyal</a:t>
            </a:r>
            <a:r>
              <a:rPr lang="en-US" b="0" i="0" dirty="0">
                <a:effectLst/>
                <a:latin typeface="Times New Roman" panose="02020603050405020304" pitchFamily="18" charset="0"/>
                <a:cs typeface="Times New Roman" panose="02020603050405020304" pitchFamily="18" charset="0"/>
              </a:rPr>
              <a:t>. 	GeeksforGeeks, Sandeep Jain, 27 Jan. 2023, www.geeksforgeeks.org/dijkstras-shortest-path-algorithm-greedy-algo-7/.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Neelam Pandey. "Iterative Deepening Search(IDS) or Iterative Deepening Depth First Search(IDDFS)." 	GeeksforGeeks, Sandeep Jain, 26 July 2022, www.geeksforgeeks.org/iterative-deepening-searchids-iterative-deepening-	depth-first-</a:t>
            </a:r>
            <a:r>
              <a:rPr lang="en-US" b="0" i="0" dirty="0" err="1">
                <a:effectLst/>
                <a:latin typeface="Times New Roman" panose="02020603050405020304" pitchFamily="18" charset="0"/>
                <a:cs typeface="Times New Roman" panose="02020603050405020304" pitchFamily="18" charset="0"/>
              </a:rPr>
              <a:t>searchiddfs</a:t>
            </a:r>
            <a:r>
              <a:rPr lang="en-US" b="0" i="0" dirty="0">
                <a:effectLst/>
                <a:latin typeface="Times New Roman" panose="02020603050405020304" pitchFamily="18" charset="0"/>
                <a:cs typeface="Times New Roman" panose="02020603050405020304" pitchFamily="18" charset="0"/>
              </a:rPr>
              <a:t>/.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et al. "Breadth First Search or BFS for a Graph." GeeksforGeeks, Sandeep Jain, 19 Jan. 2023, 	www.geeksforgeeks.org/breadth-first-search-or-bfs-for-a-graph/.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Kumar, Atul. "Bidirectional Search." GeeksforGeeks, Sandeep Jain, www.geeksforgeeks.org/bidirectional-search/.</a:t>
            </a:r>
          </a:p>
          <a:p>
            <a:pPr marL="0" indent="0" algn="l">
              <a:buNone/>
            </a:pPr>
            <a:r>
              <a:rPr lang="en-US" b="0" i="0" dirty="0" err="1">
                <a:effectLst/>
                <a:latin typeface="Times New Roman" panose="02020603050405020304" pitchFamily="18" charset="0"/>
                <a:cs typeface="Times New Roman" panose="02020603050405020304" pitchFamily="18" charset="0"/>
              </a:rPr>
              <a:t>PratikBasu</a:t>
            </a:r>
            <a:r>
              <a:rPr lang="en-US" b="0" i="0" dirty="0">
                <a:effectLst/>
                <a:latin typeface="Times New Roman" panose="02020603050405020304" pitchFamily="18" charset="0"/>
                <a:cs typeface="Times New Roman" panose="02020603050405020304" pitchFamily="18" charset="0"/>
              </a:rPr>
              <a:t>. "Introduction to Ant Colony Optimization." GeeksforGeeks, Sandeep Jain, 17 May 2020, 	www.geeksforgeeks.org/introduction-to-ant-colony-optimization/. Accessed 7 Feb. 2023.</a:t>
            </a:r>
          </a:p>
          <a:p>
            <a:pPr marL="0" indent="0" algn="l">
              <a:buNone/>
            </a:pPr>
            <a:r>
              <a:rPr lang="en-US" b="0" i="0" dirty="0">
                <a:effectLst/>
                <a:latin typeface="Times New Roman" panose="02020603050405020304" pitchFamily="18" charset="0"/>
                <a:cs typeface="Times New Roman" panose="02020603050405020304" pitchFamily="18" charset="0"/>
              </a:rPr>
              <a:t>Programiz. "Greedy Algorithm." Programiz, edited by Ranjit Bhatta, www.programiz.com/dsa/greedy-algorithm. Accessed 7 Feb. 	2023.</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27841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4C65C-A586-3B30-C130-23E6A24E1ABD}"/>
              </a:ext>
            </a:extLst>
          </p:cNvPr>
          <p:cNvSpPr>
            <a:spLocks noGrp="1"/>
          </p:cNvSpPr>
          <p:nvPr>
            <p:ph type="title"/>
          </p:nvPr>
        </p:nvSpPr>
        <p:spPr>
          <a:xfrm>
            <a:off x="838200" y="2159250"/>
            <a:ext cx="10515600" cy="2539500"/>
          </a:xfrm>
          <a:effectLst>
            <a:glow rad="63500">
              <a:schemeClr val="accent2">
                <a:satMod val="175000"/>
                <a:alpha val="40000"/>
              </a:schemeClr>
            </a:glow>
          </a:effectLst>
        </p:spPr>
        <p:txBody>
          <a:bodyPr>
            <a:normAutofit fontScale="90000"/>
          </a:bodyPr>
          <a:lstStyle/>
          <a:p>
            <a:pPr algn="ctr"/>
            <a:r>
              <a:rPr lang="en-US" sz="16600" dirty="0">
                <a:solidFill>
                  <a:schemeClr val="tx1">
                    <a:lumMod val="75000"/>
                    <a:lumOff val="25000"/>
                  </a:schemeClr>
                </a:solidFill>
              </a:rPr>
              <a:t>Thank you</a:t>
            </a:r>
          </a:p>
        </p:txBody>
      </p:sp>
    </p:spTree>
    <p:extLst>
      <p:ext uri="{BB962C8B-B14F-4D97-AF65-F5344CB8AC3E}">
        <p14:creationId xmlns:p14="http://schemas.microsoft.com/office/powerpoint/2010/main" val="3112376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5B00A-74B1-54D2-AABF-895EC10AFEAB}"/>
              </a:ext>
            </a:extLst>
          </p:cNvPr>
          <p:cNvSpPr>
            <a:spLocks noGrp="1"/>
          </p:cNvSpPr>
          <p:nvPr>
            <p:ph type="title"/>
          </p:nvPr>
        </p:nvSpPr>
        <p:spPr/>
        <p:txBody>
          <a:bodyPr>
            <a:normAutofit/>
          </a:bodyPr>
          <a:lstStyle/>
          <a:p>
            <a:r>
              <a:rPr lang="en-US" sz="2800" dirty="0"/>
              <a:t>Why The researcher chose this project &amp; Benefits</a:t>
            </a:r>
          </a:p>
        </p:txBody>
      </p:sp>
      <p:sp>
        <p:nvSpPr>
          <p:cNvPr id="3" name="Content Placeholder 2">
            <a:extLst>
              <a:ext uri="{FF2B5EF4-FFF2-40B4-BE49-F238E27FC236}">
                <a16:creationId xmlns:a16="http://schemas.microsoft.com/office/drawing/2014/main" id="{7B5CBE1B-CE90-0ACC-E79F-DF0B09B023C6}"/>
              </a:ext>
            </a:extLst>
          </p:cNvPr>
          <p:cNvSpPr>
            <a:spLocks noGrp="1"/>
          </p:cNvSpPr>
          <p:nvPr>
            <p:ph idx="1"/>
          </p:nvPr>
        </p:nvSpPr>
        <p:spPr/>
        <p:txBody>
          <a:bodyPr>
            <a:normAutofit/>
          </a:bodyPr>
          <a:lstStyle/>
          <a:p>
            <a:pPr marL="0" indent="0">
              <a:buNone/>
            </a:pPr>
            <a:r>
              <a:rPr lang="en-US" dirty="0"/>
              <a:t>The researcher chose this project due to his interest in computer science. He has been coding since he was 8, and finding out about how GPSs work simply amazed him. This project will benefit many people, as many people use a wide variety of GPSs to commute from place to place, such as to work. Improvement to these algorithms will help everyone.</a:t>
            </a:r>
          </a:p>
        </p:txBody>
      </p:sp>
    </p:spTree>
    <p:extLst>
      <p:ext uri="{BB962C8B-B14F-4D97-AF65-F5344CB8AC3E}">
        <p14:creationId xmlns:p14="http://schemas.microsoft.com/office/powerpoint/2010/main" val="3092488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4022D-342A-C771-D811-CF602DFFEB8F}"/>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2709F7C4-806F-5672-1A08-B816BEB53A71}"/>
              </a:ext>
            </a:extLst>
          </p:cNvPr>
          <p:cNvSpPr>
            <a:spLocks noGrp="1"/>
          </p:cNvSpPr>
          <p:nvPr>
            <p:ph idx="1"/>
          </p:nvPr>
        </p:nvSpPr>
        <p:spPr/>
        <p:txBody>
          <a:bodyPr>
            <a:noAutofit/>
          </a:bodyPr>
          <a:lstStyle/>
          <a:p>
            <a:pPr marL="0" indent="0">
              <a:buNone/>
            </a:pPr>
            <a:r>
              <a:rPr lang="en-US" sz="1600" b="1" dirty="0"/>
              <a:t>Algorithm</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process or set of rules to be followed in calculations or other problem-solving operations, especially by a computer.</a:t>
            </a:r>
          </a:p>
          <a:p>
            <a:pPr marL="0" indent="0">
              <a:buNone/>
            </a:pPr>
            <a:r>
              <a:rPr lang="en-US" sz="1600" b="1" dirty="0"/>
              <a:t>Python</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an interpreted, object-oriented, high-level programming language</a:t>
            </a:r>
          </a:p>
          <a:p>
            <a:pPr marL="0" indent="0">
              <a:buNone/>
            </a:pPr>
            <a:r>
              <a:rPr lang="en-US" sz="1600" b="1" dirty="0"/>
              <a:t>Algorithmic Complexity</a:t>
            </a:r>
            <a:r>
              <a:rPr lang="en-US" sz="1600" dirty="0"/>
              <a:t>:</a:t>
            </a:r>
            <a:r>
              <a:rPr lang="en-US" sz="1600" dirty="0">
                <a:solidFill>
                  <a:schemeClr val="tx1">
                    <a:lumMod val="75000"/>
                    <a:lumOff val="25000"/>
                  </a:schemeClr>
                </a:solidFill>
              </a:rPr>
              <a:t> </a:t>
            </a:r>
            <a:r>
              <a:rPr lang="en-US" sz="1600" dirty="0">
                <a:solidFill>
                  <a:schemeClr val="tx1">
                    <a:lumMod val="85000"/>
                    <a:lumOff val="15000"/>
                  </a:schemeClr>
                </a:solidFill>
              </a:rPr>
              <a:t>a measure of how long an algorithm would take to complete given an input of size n</a:t>
            </a:r>
          </a:p>
          <a:p>
            <a:pPr marL="0" indent="0">
              <a:buNone/>
            </a:pPr>
            <a:r>
              <a:rPr lang="en-US" sz="1600" b="1" dirty="0"/>
              <a:t>Graph (graph theory)</a:t>
            </a:r>
            <a:r>
              <a:rPr lang="en-US" sz="1600" dirty="0"/>
              <a:t>: </a:t>
            </a:r>
            <a:r>
              <a:rPr lang="en-US" sz="1600" dirty="0">
                <a:solidFill>
                  <a:schemeClr val="tx1">
                    <a:lumMod val="85000"/>
                    <a:lumOff val="15000"/>
                  </a:schemeClr>
                </a:solidFill>
              </a:rPr>
              <a:t>models pairwise relations between objects/nodes. </a:t>
            </a:r>
          </a:p>
          <a:p>
            <a:pPr marL="0" indent="0">
              <a:buNone/>
            </a:pPr>
            <a:r>
              <a:rPr lang="en-US" sz="1600" b="1" dirty="0"/>
              <a:t>Graph Traversal</a:t>
            </a:r>
            <a:r>
              <a:rPr lang="en-US" sz="1600" dirty="0"/>
              <a:t>: </a:t>
            </a:r>
            <a:r>
              <a:rPr lang="en-US" sz="1600" dirty="0">
                <a:solidFill>
                  <a:schemeClr val="tx1">
                    <a:lumMod val="85000"/>
                    <a:lumOff val="15000"/>
                  </a:schemeClr>
                </a:solidFill>
              </a:rPr>
              <a:t>process of visiting (or checking) each node in a graph</a:t>
            </a:r>
          </a:p>
          <a:p>
            <a:pPr marL="0" indent="0">
              <a:buNone/>
            </a:pPr>
            <a:r>
              <a:rPr lang="en-US" sz="1600" b="1" dirty="0"/>
              <a:t>Leaf node</a:t>
            </a:r>
            <a:r>
              <a:rPr lang="en-US" sz="1600" dirty="0"/>
              <a:t>: </a:t>
            </a:r>
            <a:r>
              <a:rPr lang="en-US" sz="1600" dirty="0">
                <a:solidFill>
                  <a:schemeClr val="tx1">
                    <a:lumMod val="85000"/>
                    <a:lumOff val="15000"/>
                  </a:schemeClr>
                </a:solidFill>
              </a:rPr>
              <a:t>node with no children/successors</a:t>
            </a:r>
          </a:p>
          <a:p>
            <a:pPr marL="0" indent="0">
              <a:buNone/>
            </a:pPr>
            <a:r>
              <a:rPr lang="en-US" sz="1600" b="1" dirty="0"/>
              <a:t>A*</a:t>
            </a:r>
            <a:r>
              <a:rPr lang="en-US" sz="1600" dirty="0"/>
              <a:t>: </a:t>
            </a:r>
            <a:r>
              <a:rPr lang="en-US" sz="1600" dirty="0">
                <a:solidFill>
                  <a:schemeClr val="tx1">
                    <a:lumMod val="85000"/>
                    <a:lumOff val="15000"/>
                  </a:schemeClr>
                </a:solidFill>
              </a:rPr>
              <a:t>the “gold standard” of shortest path finding. Used by Google Maps to find routes.</a:t>
            </a:r>
          </a:p>
          <a:p>
            <a:pPr marL="0" indent="0">
              <a:buNone/>
            </a:pPr>
            <a:r>
              <a:rPr lang="en-US" sz="1600" b="1" dirty="0"/>
              <a:t>Big O Notation</a:t>
            </a:r>
            <a:r>
              <a:rPr lang="en-US" sz="1600" dirty="0"/>
              <a:t>: </a:t>
            </a:r>
            <a:r>
              <a:rPr lang="en-US" sz="1600" dirty="0">
                <a:solidFill>
                  <a:schemeClr val="tx1">
                    <a:lumMod val="85000"/>
                    <a:lumOff val="15000"/>
                  </a:schemeClr>
                </a:solidFill>
              </a:rPr>
              <a:t>notation used for complexity which drops all coefficients</a:t>
            </a:r>
          </a:p>
          <a:p>
            <a:pPr marL="0" indent="0">
              <a:buNone/>
            </a:pPr>
            <a:r>
              <a:rPr lang="en-US" sz="1600" b="1" dirty="0"/>
              <a:t>Informed/Uninformed Search</a:t>
            </a:r>
            <a:r>
              <a:rPr lang="en-US" sz="1600" dirty="0"/>
              <a:t>: </a:t>
            </a:r>
            <a:r>
              <a:rPr lang="en-US" sz="1600" dirty="0">
                <a:solidFill>
                  <a:schemeClr val="tx1">
                    <a:lumMod val="85000"/>
                    <a:lumOff val="15000"/>
                  </a:schemeClr>
                </a:solidFill>
              </a:rPr>
              <a:t>Algorithm which does/doesn’t use a heuristic.</a:t>
            </a:r>
          </a:p>
          <a:p>
            <a:pPr marL="0" indent="0">
              <a:buNone/>
            </a:pPr>
            <a:r>
              <a:rPr lang="en-US" sz="1600" b="1" dirty="0"/>
              <a:t>Heuristic:</a:t>
            </a:r>
            <a:r>
              <a:rPr lang="en-US" sz="1600" dirty="0"/>
              <a:t> </a:t>
            </a:r>
            <a:r>
              <a:rPr lang="en-US" sz="1600" dirty="0">
                <a:solidFill>
                  <a:schemeClr val="tx1">
                    <a:lumMod val="85000"/>
                    <a:lumOff val="15000"/>
                  </a:schemeClr>
                </a:solidFill>
              </a:rPr>
              <a:t>Technique designed for solving a problem more quickly when classic methods are invalid/too slow</a:t>
            </a:r>
            <a:endParaRPr lang="en-US" sz="1600" b="1" dirty="0">
              <a:solidFill>
                <a:schemeClr val="tx1">
                  <a:lumMod val="85000"/>
                  <a:lumOff val="15000"/>
                </a:schemeClr>
              </a:solidFill>
            </a:endParaRPr>
          </a:p>
        </p:txBody>
      </p:sp>
    </p:spTree>
    <p:extLst>
      <p:ext uri="{BB962C8B-B14F-4D97-AF65-F5344CB8AC3E}">
        <p14:creationId xmlns:p14="http://schemas.microsoft.com/office/powerpoint/2010/main" val="2556453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2F51B-0DCE-A035-BEE9-2D22994FA4C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(Algorithms)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A4EF3AA6-0DAB-60DE-7666-5282C3C5D6AB}"/>
              </a:ext>
            </a:extLst>
          </p:cNvPr>
          <p:cNvSpPr>
            <a:spLocks noGrp="1"/>
          </p:cNvSpPr>
          <p:nvPr>
            <p:ph idx="1"/>
          </p:nvPr>
        </p:nvSpPr>
        <p:spPr>
          <a:xfrm>
            <a:off x="685800" y="2194560"/>
            <a:ext cx="5410200" cy="4024125"/>
          </a:xfrm>
        </p:spPr>
        <p:txBody>
          <a:bodyPr/>
          <a:lstStyle/>
          <a:p>
            <a:pPr marL="0" indent="0">
              <a:buNone/>
            </a:pPr>
            <a:r>
              <a:rPr lang="en-US" dirty="0"/>
              <a:t>Algorithms used:</a:t>
            </a:r>
          </a:p>
          <a:p>
            <a:r>
              <a:rPr lang="en-US" dirty="0"/>
              <a:t>A*</a:t>
            </a:r>
          </a:p>
          <a:p>
            <a:r>
              <a:rPr lang="en-US" dirty="0"/>
              <a:t>Bidirectional</a:t>
            </a:r>
          </a:p>
          <a:p>
            <a:r>
              <a:rPr lang="en-US" dirty="0"/>
              <a:t>BFS</a:t>
            </a:r>
          </a:p>
          <a:p>
            <a:r>
              <a:rPr lang="en-US" dirty="0"/>
              <a:t>Dijkstra’s</a:t>
            </a:r>
          </a:p>
          <a:p>
            <a:r>
              <a:rPr lang="en-US" dirty="0"/>
              <a:t>DFS</a:t>
            </a:r>
          </a:p>
          <a:p>
            <a:r>
              <a:rPr lang="en-US" dirty="0"/>
              <a:t>Greedy Best-First Search</a:t>
            </a:r>
          </a:p>
          <a:p>
            <a:r>
              <a:rPr lang="en-US" dirty="0">
                <a:solidFill>
                  <a:schemeClr val="tx1">
                    <a:lumMod val="65000"/>
                    <a:lumOff val="35000"/>
                  </a:schemeClr>
                </a:solidFill>
              </a:rPr>
              <a:t>Ant Colony Optimization (removed)</a:t>
            </a:r>
          </a:p>
          <a:p>
            <a:r>
              <a:rPr lang="en-US" dirty="0">
                <a:solidFill>
                  <a:schemeClr val="tx1">
                    <a:lumMod val="65000"/>
                    <a:lumOff val="35000"/>
                  </a:schemeClr>
                </a:solidFill>
              </a:rPr>
              <a:t>IDA* (removed</a:t>
            </a:r>
            <a:r>
              <a:rPr lang="en-US" dirty="0">
                <a:solidFill>
                  <a:schemeClr val="bg1">
                    <a:lumMod val="65000"/>
                    <a:lumOff val="35000"/>
                  </a:schemeClr>
                </a:solidFill>
              </a:rPr>
              <a:t>)</a:t>
            </a:r>
          </a:p>
        </p:txBody>
      </p:sp>
      <p:sp>
        <p:nvSpPr>
          <p:cNvPr id="4" name="Content Placeholder 2">
            <a:extLst>
              <a:ext uri="{FF2B5EF4-FFF2-40B4-BE49-F238E27FC236}">
                <a16:creationId xmlns:a16="http://schemas.microsoft.com/office/drawing/2014/main" id="{901E81B3-1B92-B731-6FEB-B1D61C37EEF4}"/>
              </a:ext>
            </a:extLst>
          </p:cNvPr>
          <p:cNvSpPr txBox="1">
            <a:spLocks/>
          </p:cNvSpPr>
          <p:nvPr/>
        </p:nvSpPr>
        <p:spPr>
          <a:xfrm>
            <a:off x="6096000" y="2194560"/>
            <a:ext cx="5410200" cy="40241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solidFill>
                  <a:schemeClr val="tx1">
                    <a:lumMod val="65000"/>
                    <a:lumOff val="35000"/>
                  </a:schemeClr>
                </a:solidFill>
              </a:rPr>
              <a:t>Ant Colony Optimization and IDA* were removed.</a:t>
            </a:r>
          </a:p>
          <a:p>
            <a:r>
              <a:rPr lang="en-US" dirty="0">
                <a:solidFill>
                  <a:schemeClr val="tx1">
                    <a:lumMod val="65000"/>
                    <a:lumOff val="35000"/>
                  </a:schemeClr>
                </a:solidFill>
              </a:rPr>
              <a:t>Ant Colony Optimization couldn’t find a correct path.</a:t>
            </a:r>
          </a:p>
          <a:p>
            <a:r>
              <a:rPr lang="en-US" dirty="0">
                <a:solidFill>
                  <a:schemeClr val="tx1">
                    <a:lumMod val="65000"/>
                    <a:lumOff val="35000"/>
                  </a:schemeClr>
                </a:solidFill>
              </a:rPr>
              <a:t>IDA* used recursion. </a:t>
            </a:r>
          </a:p>
          <a:p>
            <a:pPr marL="0" indent="0">
              <a:buNone/>
            </a:pPr>
            <a:r>
              <a:rPr lang="en-US" dirty="0">
                <a:solidFill>
                  <a:schemeClr val="tx1">
                    <a:lumMod val="65000"/>
                    <a:lumOff val="35000"/>
                  </a:schemeClr>
                </a:solidFill>
              </a:rPr>
              <a:t>In Python, the max recursion limit is 1000 (for a good reason). When the graph has almost that number or above, Python crashes. (This is to prevent Python from using up infinite RAM).</a:t>
            </a:r>
          </a:p>
        </p:txBody>
      </p:sp>
    </p:spTree>
    <p:extLst>
      <p:ext uri="{BB962C8B-B14F-4D97-AF65-F5344CB8AC3E}">
        <p14:creationId xmlns:p14="http://schemas.microsoft.com/office/powerpoint/2010/main" val="4180074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A1799-0991-52B1-8DFD-3BE914AAF8E4}"/>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(TERMS)</a:t>
            </a:r>
            <a:endParaRPr lang="en-US" dirty="0">
              <a:solidFill>
                <a:schemeClr val="tx1">
                  <a:lumMod val="65000"/>
                  <a:lumOff val="35000"/>
                </a:schemeClr>
              </a:solidFill>
            </a:endParaRPr>
          </a:p>
        </p:txBody>
      </p:sp>
      <p:sp>
        <p:nvSpPr>
          <p:cNvPr id="3" name="Content Placeholder 2">
            <a:extLst>
              <a:ext uri="{FF2B5EF4-FFF2-40B4-BE49-F238E27FC236}">
                <a16:creationId xmlns:a16="http://schemas.microsoft.com/office/drawing/2014/main" id="{35323E1A-B58C-75CD-5A54-E3007E7C1A67}"/>
              </a:ext>
            </a:extLst>
          </p:cNvPr>
          <p:cNvSpPr>
            <a:spLocks noGrp="1"/>
          </p:cNvSpPr>
          <p:nvPr>
            <p:ph idx="1"/>
          </p:nvPr>
        </p:nvSpPr>
        <p:spPr>
          <a:xfrm>
            <a:off x="685800" y="2194560"/>
            <a:ext cx="5410200" cy="4024125"/>
          </a:xfrm>
        </p:spPr>
        <p:txBody>
          <a:bodyPr>
            <a:normAutofit fontScale="92500" lnSpcReduction="20000"/>
          </a:bodyPr>
          <a:lstStyle/>
          <a:p>
            <a:pPr marL="0" indent="0">
              <a:buNone/>
            </a:pPr>
            <a:r>
              <a:rPr lang="en-US" b="1" dirty="0"/>
              <a:t>Depth-First Search (DFS, recursive)</a:t>
            </a:r>
            <a:r>
              <a:rPr lang="en-US" dirty="0"/>
              <a:t>:</a:t>
            </a:r>
          </a:p>
          <a:p>
            <a:pPr marL="0" indent="0">
              <a:buNone/>
            </a:pPr>
            <a:r>
              <a:rPr lang="en-US" dirty="0"/>
              <a:t>Starts at node N, go up 1 level if it’s a leaf node. Then run DFS on all the child nodes. This causes DFS to go all the way to the bottom of the tree before going to the next sibling.</a:t>
            </a:r>
          </a:p>
          <a:p>
            <a:pPr marL="0" indent="0">
              <a:buNone/>
            </a:pPr>
            <a:endParaRPr lang="en-US" dirty="0"/>
          </a:p>
          <a:p>
            <a:pPr marL="0" indent="0">
              <a:buNone/>
            </a:pPr>
            <a:r>
              <a:rPr lang="en-US" b="1" dirty="0"/>
              <a:t>Breadth-First Search (BFS)</a:t>
            </a:r>
            <a:r>
              <a:rPr lang="en-US" dirty="0"/>
              <a:t>:</a:t>
            </a:r>
          </a:p>
          <a:p>
            <a:pPr marL="0" indent="0">
              <a:buNone/>
            </a:pPr>
            <a:r>
              <a:rPr lang="en-US" dirty="0"/>
              <a:t>Create a queue that has the source node. Pop the first node from the queue and add its successors into the queue. Repeat while destination isn’t found, or queue still has elements. This causes BFS to finish the first layer before going onto the next layer in a tree.</a:t>
            </a:r>
          </a:p>
        </p:txBody>
      </p:sp>
      <p:pic>
        <p:nvPicPr>
          <p:cNvPr id="120" name="Picture 119" descr="Icon&#10;&#10;Description automatically generated">
            <a:extLst>
              <a:ext uri="{FF2B5EF4-FFF2-40B4-BE49-F238E27FC236}">
                <a16:creationId xmlns:a16="http://schemas.microsoft.com/office/drawing/2014/main" id="{34ED840C-BD05-5DD2-4441-303A3A7F3C47}"/>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400000"/>
                    </a14:imgEffect>
                    <a14:imgEffect>
                      <a14:brightnessContrast bright="40000" contrast="-40000"/>
                    </a14:imgEffect>
                  </a14:imgLayer>
                </a14:imgProps>
              </a:ext>
              <a:ext uri="{28A0092B-C50C-407E-A947-70E740481C1C}">
                <a14:useLocalDpi xmlns:a14="http://schemas.microsoft.com/office/drawing/2010/main" val="0"/>
              </a:ext>
            </a:extLst>
          </a:blip>
          <a:srcRect l="12122" r="20270"/>
          <a:stretch/>
        </p:blipFill>
        <p:spPr>
          <a:xfrm>
            <a:off x="6794090" y="2194560"/>
            <a:ext cx="4587626" cy="3816941"/>
          </a:xfrm>
          <a:prstGeom prst="rect">
            <a:avLst/>
          </a:prstGeom>
        </p:spPr>
      </p:pic>
    </p:spTree>
    <p:extLst>
      <p:ext uri="{BB962C8B-B14F-4D97-AF65-F5344CB8AC3E}">
        <p14:creationId xmlns:p14="http://schemas.microsoft.com/office/powerpoint/2010/main" val="3049563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120F6-C28C-7B57-FB8E-C7DC5A55F01B}"/>
              </a:ext>
            </a:extLst>
          </p:cNvPr>
          <p:cNvSpPr>
            <a:spLocks noGrp="1"/>
          </p:cNvSpPr>
          <p:nvPr>
            <p:ph type="title"/>
          </p:nvPr>
        </p:nvSpPr>
        <p:spPr/>
        <p:txBody>
          <a:bodyPr/>
          <a:lstStyle/>
          <a:p>
            <a:r>
              <a:rPr lang="en-US" dirty="0"/>
              <a:t>Background Information </a:t>
            </a:r>
            <a:r>
              <a:rPr lang="en-US" sz="2800" dirty="0">
                <a:solidFill>
                  <a:schemeClr val="tx1">
                    <a:lumMod val="65000"/>
                    <a:lumOff val="35000"/>
                  </a:schemeClr>
                </a:solidFill>
              </a:rPr>
              <a:t>(Variables)</a:t>
            </a:r>
          </a:p>
        </p:txBody>
      </p:sp>
      <p:sp>
        <p:nvSpPr>
          <p:cNvPr id="3" name="Content Placeholder 2">
            <a:extLst>
              <a:ext uri="{FF2B5EF4-FFF2-40B4-BE49-F238E27FC236}">
                <a16:creationId xmlns:a16="http://schemas.microsoft.com/office/drawing/2014/main" id="{3262D082-650C-75E1-806A-B688E7CA6709}"/>
              </a:ext>
            </a:extLst>
          </p:cNvPr>
          <p:cNvSpPr>
            <a:spLocks noGrp="1"/>
          </p:cNvSpPr>
          <p:nvPr>
            <p:ph idx="1"/>
          </p:nvPr>
        </p:nvSpPr>
        <p:spPr/>
        <p:txBody>
          <a:bodyPr/>
          <a:lstStyle/>
          <a:p>
            <a:pPr marL="0" indent="0">
              <a:buNone/>
            </a:pPr>
            <a:r>
              <a:rPr lang="en-US" dirty="0"/>
              <a:t>Variables:</a:t>
            </a:r>
          </a:p>
          <a:p>
            <a:pPr marL="0" indent="0">
              <a:buNone/>
            </a:pPr>
            <a:endParaRPr lang="en-US" dirty="0"/>
          </a:p>
          <a:p>
            <a:pPr>
              <a:buClr>
                <a:schemeClr val="bg1"/>
              </a:buClr>
              <a:buSzPct val="150000"/>
            </a:pPr>
            <a:r>
              <a:rPr lang="en-US" dirty="0"/>
              <a:t>Independent:</a:t>
            </a:r>
          </a:p>
          <a:p>
            <a:pPr lvl="1">
              <a:buClr>
                <a:schemeClr val="bg1"/>
              </a:buClr>
              <a:buSzPct val="150000"/>
            </a:pPr>
            <a:r>
              <a:rPr lang="en-US" dirty="0"/>
              <a:t>Sorting Algorithm</a:t>
            </a:r>
          </a:p>
          <a:p>
            <a:pPr>
              <a:buClr>
                <a:schemeClr val="bg1"/>
              </a:buClr>
              <a:buSzPct val="150000"/>
            </a:pPr>
            <a:r>
              <a:rPr lang="en-US" dirty="0"/>
              <a:t>Dependent:</a:t>
            </a:r>
          </a:p>
          <a:p>
            <a:pPr lvl="1">
              <a:buClr>
                <a:schemeClr val="bg1"/>
              </a:buClr>
              <a:buSzPct val="150000"/>
            </a:pPr>
            <a:r>
              <a:rPr lang="en-US" dirty="0"/>
              <a:t>Time taken</a:t>
            </a:r>
          </a:p>
          <a:p>
            <a:pPr lvl="1">
              <a:buClr>
                <a:schemeClr val="bg1"/>
              </a:buClr>
              <a:buSzPct val="150000"/>
            </a:pPr>
            <a:r>
              <a:rPr lang="en-US" dirty="0"/>
              <a:t>Cost of the path</a:t>
            </a:r>
          </a:p>
          <a:p>
            <a:pPr>
              <a:buClr>
                <a:schemeClr val="bg1"/>
              </a:buClr>
              <a:buSzPct val="150000"/>
            </a:pPr>
            <a:r>
              <a:rPr lang="en-US" dirty="0"/>
              <a:t>Constants:</a:t>
            </a:r>
            <a:endParaRPr lang="en-US" dirty="0">
              <a:highlight>
                <a:srgbClr val="FFFF00"/>
              </a:highlight>
            </a:endParaRPr>
          </a:p>
          <a:p>
            <a:pPr lvl="1">
              <a:buClr>
                <a:schemeClr val="bg1"/>
              </a:buClr>
              <a:buSzPct val="150000"/>
            </a:pPr>
            <a:r>
              <a:rPr lang="en-US" dirty="0"/>
              <a:t>Graph used for each trial.</a:t>
            </a:r>
          </a:p>
        </p:txBody>
      </p:sp>
      <p:pic>
        <p:nvPicPr>
          <p:cNvPr id="6" name="Graphic 5" descr="Cmd Terminal with solid fill">
            <a:extLst>
              <a:ext uri="{FF2B5EF4-FFF2-40B4-BE49-F238E27FC236}">
                <a16:creationId xmlns:a16="http://schemas.microsoft.com/office/drawing/2014/main" id="{484947E6-10BB-D79D-9009-86D4651AE7B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3055294"/>
            <a:ext cx="355600" cy="355600"/>
          </a:xfrm>
          <a:prstGeom prst="rect">
            <a:avLst/>
          </a:prstGeom>
          <a:effectLst>
            <a:glow rad="63500">
              <a:srgbClr val="000078">
                <a:alpha val="40000"/>
              </a:srgbClr>
            </a:glow>
          </a:effectLst>
        </p:spPr>
      </p:pic>
      <p:pic>
        <p:nvPicPr>
          <p:cNvPr id="7" name="Graphic 6" descr="Cmd Terminal with solid fill">
            <a:extLst>
              <a:ext uri="{FF2B5EF4-FFF2-40B4-BE49-F238E27FC236}">
                <a16:creationId xmlns:a16="http://schemas.microsoft.com/office/drawing/2014/main" id="{EE3E99DC-6E11-BD46-DDB1-36EAFB8BC5A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93506" y="3828008"/>
            <a:ext cx="355600" cy="355600"/>
          </a:xfrm>
          <a:prstGeom prst="rect">
            <a:avLst/>
          </a:prstGeom>
          <a:effectLst>
            <a:glow rad="63500">
              <a:srgbClr val="000078">
                <a:alpha val="40000"/>
              </a:srgbClr>
            </a:glow>
          </a:effectLst>
        </p:spPr>
      </p:pic>
      <p:pic>
        <p:nvPicPr>
          <p:cNvPr id="8" name="Graphic 7" descr="Cmd Terminal with solid fill">
            <a:extLst>
              <a:ext uri="{FF2B5EF4-FFF2-40B4-BE49-F238E27FC236}">
                <a16:creationId xmlns:a16="http://schemas.microsoft.com/office/drawing/2014/main" id="{02D8A7BB-BB62-57CC-8741-33C3676365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9733" y="4916715"/>
            <a:ext cx="355600" cy="355600"/>
          </a:xfrm>
          <a:prstGeom prst="rect">
            <a:avLst/>
          </a:prstGeom>
          <a:effectLst>
            <a:glow rad="63500">
              <a:srgbClr val="000078">
                <a:alpha val="40000"/>
              </a:srgbClr>
            </a:glow>
          </a:effectLst>
        </p:spPr>
      </p:pic>
      <p:pic>
        <p:nvPicPr>
          <p:cNvPr id="10" name="Graphic 9" descr="Morse Code outline">
            <a:extLst>
              <a:ext uri="{FF2B5EF4-FFF2-40B4-BE49-F238E27FC236}">
                <a16:creationId xmlns:a16="http://schemas.microsoft.com/office/drawing/2014/main" id="{014828E5-3112-FF02-4158-770C42B16DA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3410894"/>
            <a:ext cx="366666" cy="366666"/>
          </a:xfrm>
          <a:prstGeom prst="rect">
            <a:avLst/>
          </a:prstGeom>
          <a:effectLst>
            <a:glow rad="63500">
              <a:srgbClr val="000078">
                <a:alpha val="40000"/>
              </a:srgbClr>
            </a:glow>
          </a:effectLst>
        </p:spPr>
      </p:pic>
      <p:pic>
        <p:nvPicPr>
          <p:cNvPr id="11" name="Graphic 10" descr="Morse Code outline">
            <a:extLst>
              <a:ext uri="{FF2B5EF4-FFF2-40B4-BE49-F238E27FC236}">
                <a16:creationId xmlns:a16="http://schemas.microsoft.com/office/drawing/2014/main" id="{3E7C4D29-6D11-1164-FD1B-9C3CC4956A0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183608"/>
            <a:ext cx="366666" cy="366666"/>
          </a:xfrm>
          <a:prstGeom prst="rect">
            <a:avLst/>
          </a:prstGeom>
          <a:effectLst>
            <a:glow rad="63500">
              <a:srgbClr val="000078">
                <a:alpha val="40000"/>
              </a:srgbClr>
            </a:glow>
          </a:effectLst>
        </p:spPr>
      </p:pic>
      <p:pic>
        <p:nvPicPr>
          <p:cNvPr id="12" name="Graphic 11" descr="Morse Code outline">
            <a:extLst>
              <a:ext uri="{FF2B5EF4-FFF2-40B4-BE49-F238E27FC236}">
                <a16:creationId xmlns:a16="http://schemas.microsoft.com/office/drawing/2014/main" id="{2A1E07F5-B525-F4EC-5A04-BFF828E9582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4504100"/>
            <a:ext cx="366666" cy="366666"/>
          </a:xfrm>
          <a:prstGeom prst="rect">
            <a:avLst/>
          </a:prstGeom>
          <a:effectLst>
            <a:glow rad="63500">
              <a:srgbClr val="000078">
                <a:alpha val="40000"/>
              </a:srgbClr>
            </a:glow>
          </a:effectLst>
        </p:spPr>
      </p:pic>
      <p:pic>
        <p:nvPicPr>
          <p:cNvPr id="13" name="Graphic 12" descr="Morse Code outline">
            <a:extLst>
              <a:ext uri="{FF2B5EF4-FFF2-40B4-BE49-F238E27FC236}">
                <a16:creationId xmlns:a16="http://schemas.microsoft.com/office/drawing/2014/main" id="{456ACD3B-28D3-E10B-CEB4-D9E3B9ACF6BC}"/>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2652" y="5272315"/>
            <a:ext cx="366666" cy="366666"/>
          </a:xfrm>
          <a:prstGeom prst="rect">
            <a:avLst/>
          </a:prstGeom>
          <a:effectLst>
            <a:glow rad="63500">
              <a:srgbClr val="000078">
                <a:alpha val="40000"/>
              </a:srgbClr>
            </a:glow>
          </a:effectLst>
        </p:spPr>
      </p:pic>
    </p:spTree>
    <p:extLst>
      <p:ext uri="{BB962C8B-B14F-4D97-AF65-F5344CB8AC3E}">
        <p14:creationId xmlns:p14="http://schemas.microsoft.com/office/powerpoint/2010/main" val="1003760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2249B-3C23-E93B-F9B2-BE34DEFBE0BA}"/>
              </a:ext>
            </a:extLst>
          </p:cNvPr>
          <p:cNvSpPr>
            <a:spLocks noGrp="1"/>
          </p:cNvSpPr>
          <p:nvPr>
            <p:ph type="title"/>
          </p:nvPr>
        </p:nvSpPr>
        <p:spPr/>
        <p:txBody>
          <a:bodyPr/>
          <a:lstStyle/>
          <a:p>
            <a:r>
              <a:rPr lang="en-US" dirty="0"/>
              <a:t>Hypothesis Statement</a:t>
            </a:r>
          </a:p>
        </p:txBody>
      </p:sp>
      <p:sp>
        <p:nvSpPr>
          <p:cNvPr id="3" name="Content Placeholder 2">
            <a:extLst>
              <a:ext uri="{FF2B5EF4-FFF2-40B4-BE49-F238E27FC236}">
                <a16:creationId xmlns:a16="http://schemas.microsoft.com/office/drawing/2014/main" id="{DD50DF89-B00A-7BCB-9F67-403B691651F1}"/>
              </a:ext>
            </a:extLst>
          </p:cNvPr>
          <p:cNvSpPr>
            <a:spLocks noGrp="1"/>
          </p:cNvSpPr>
          <p:nvPr>
            <p:ph idx="1"/>
          </p:nvPr>
        </p:nvSpPr>
        <p:spPr/>
        <p:txBody>
          <a:bodyPr/>
          <a:lstStyle/>
          <a:p>
            <a:r>
              <a:rPr lang="en-US" dirty="0"/>
              <a:t>If the researcher searched for the shortest path between two randomly chosen nodes, BFS will have the fastest time compared to any other search algorithm. </a:t>
            </a:r>
          </a:p>
          <a:p>
            <a:r>
              <a:rPr lang="en-US" dirty="0"/>
              <a:t>According to research, BFS has an algorithmic complexity of O(V+E), which is better than Dijkstra’s and Bidirectional. BFS also doesn’t use a costly heuristic, which Greedy and A* use. Also, since there are many nodes and barely any leaf nodes, BFS is more likely to outcompete DFS.</a:t>
            </a:r>
          </a:p>
        </p:txBody>
      </p:sp>
    </p:spTree>
    <p:extLst>
      <p:ext uri="{BB962C8B-B14F-4D97-AF65-F5344CB8AC3E}">
        <p14:creationId xmlns:p14="http://schemas.microsoft.com/office/powerpoint/2010/main" val="3475181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13627-6268-63CF-DF5F-F2C9377917BB}"/>
              </a:ext>
            </a:extLst>
          </p:cNvPr>
          <p:cNvSpPr>
            <a:spLocks noGrp="1"/>
          </p:cNvSpPr>
          <p:nvPr>
            <p:ph type="title"/>
          </p:nvPr>
        </p:nvSpPr>
        <p:spPr/>
        <p:txBody>
          <a:bodyPr/>
          <a:lstStyle/>
          <a:p>
            <a:r>
              <a:rPr lang="en-US" dirty="0"/>
              <a:t>Materials</a:t>
            </a:r>
          </a:p>
        </p:txBody>
      </p:sp>
      <p:sp>
        <p:nvSpPr>
          <p:cNvPr id="3" name="Content Placeholder 2">
            <a:extLst>
              <a:ext uri="{FF2B5EF4-FFF2-40B4-BE49-F238E27FC236}">
                <a16:creationId xmlns:a16="http://schemas.microsoft.com/office/drawing/2014/main" id="{3AF1A236-08E3-3151-53E6-633318090BF0}"/>
              </a:ext>
            </a:extLst>
          </p:cNvPr>
          <p:cNvSpPr>
            <a:spLocks noGrp="1"/>
          </p:cNvSpPr>
          <p:nvPr>
            <p:ph idx="1"/>
          </p:nvPr>
        </p:nvSpPr>
        <p:spPr/>
        <p:txBody>
          <a:bodyPr>
            <a:normAutofit/>
          </a:bodyPr>
          <a:lstStyle/>
          <a:p>
            <a:pPr marL="0" indent="0">
              <a:buNone/>
            </a:pPr>
            <a:r>
              <a:rPr lang="en-US" dirty="0"/>
              <a:t>The code was altered to be compatible with graph data structure.</a:t>
            </a:r>
          </a:p>
          <a:p>
            <a:pPr marL="514350" indent="-514350">
              <a:buAutoNum type="arabicPeriod"/>
            </a:pPr>
            <a:r>
              <a:rPr lang="en-US" dirty="0"/>
              <a:t>A* search</a:t>
            </a:r>
            <a:r>
              <a:rPr lang="en-US" dirty="0">
                <a:solidFill>
                  <a:schemeClr val="tx1">
                    <a:lumMod val="50000"/>
                  </a:schemeClr>
                </a:solidFill>
              </a:rPr>
              <a:t>, </a:t>
            </a:r>
            <a:r>
              <a:rPr lang="en-US" sz="1800" dirty="0">
                <a:solidFill>
                  <a:schemeClr val="tx1">
                    <a:lumMod val="50000"/>
                  </a:schemeClr>
                </a:solidFill>
              </a:rPr>
              <a:t>www.geeksforgeeks.org/a-search-algorithm/</a:t>
            </a:r>
          </a:p>
          <a:p>
            <a:pPr marL="514350" indent="-514350">
              <a:buAutoNum type="arabicPeriod"/>
            </a:pPr>
            <a:r>
              <a:rPr lang="en-US" dirty="0"/>
              <a:t>Bidirectional search</a:t>
            </a:r>
            <a:r>
              <a:rPr lang="en-US" dirty="0">
                <a:solidFill>
                  <a:schemeClr val="tx1">
                    <a:lumMod val="50000"/>
                  </a:schemeClr>
                </a:solidFill>
              </a:rPr>
              <a:t>, </a:t>
            </a:r>
            <a:r>
              <a:rPr lang="en-US" sz="1800" dirty="0">
                <a:solidFill>
                  <a:schemeClr val="tx1">
                    <a:lumMod val="50000"/>
                  </a:schemeClr>
                </a:solidFill>
              </a:rPr>
              <a:t>www.geeksforgeeks.org/bidirectional-search/</a:t>
            </a:r>
            <a:endParaRPr lang="en-US" dirty="0">
              <a:solidFill>
                <a:schemeClr val="tx1">
                  <a:lumMod val="50000"/>
                </a:schemeClr>
              </a:solidFill>
            </a:endParaRPr>
          </a:p>
          <a:p>
            <a:pPr marL="514350" indent="-514350">
              <a:buAutoNum type="arabicPeriod"/>
            </a:pPr>
            <a:r>
              <a:rPr lang="en-US" dirty="0"/>
              <a:t>BFS</a:t>
            </a:r>
            <a:r>
              <a:rPr lang="en-US" dirty="0">
                <a:solidFill>
                  <a:schemeClr val="tx1">
                    <a:lumMod val="50000"/>
                  </a:schemeClr>
                </a:solidFill>
              </a:rPr>
              <a:t>, </a:t>
            </a:r>
            <a:r>
              <a:rPr lang="en-US" sz="1800" dirty="0">
                <a:solidFill>
                  <a:schemeClr val="tx1">
                    <a:lumMod val="50000"/>
                  </a:schemeClr>
                </a:solidFill>
              </a:rPr>
              <a:t>www.geeksforgeeks.org/breadth-first-search-or-bfs-for-a-graph/</a:t>
            </a:r>
            <a:endParaRPr lang="en-US" sz="2400" dirty="0">
              <a:solidFill>
                <a:schemeClr val="tx1">
                  <a:lumMod val="50000"/>
                </a:schemeClr>
              </a:solidFill>
            </a:endParaRPr>
          </a:p>
          <a:p>
            <a:pPr marL="514350" indent="-514350">
              <a:buAutoNum type="arabicPeriod"/>
            </a:pPr>
            <a:r>
              <a:rPr lang="en-US" dirty="0"/>
              <a:t>Dijkstra’s Algorithm</a:t>
            </a:r>
            <a:r>
              <a:rPr lang="en-US" dirty="0">
                <a:solidFill>
                  <a:schemeClr val="tx1">
                    <a:lumMod val="50000"/>
                  </a:schemeClr>
                </a:solidFill>
              </a:rPr>
              <a:t>, </a:t>
            </a:r>
            <a:r>
              <a:rPr lang="en-US" sz="1800" dirty="0">
                <a:solidFill>
                  <a:schemeClr val="tx1">
                    <a:lumMod val="50000"/>
                  </a:schemeClr>
                </a:solidFill>
              </a:rPr>
              <a:t>www.geeksforgeeks.org/dijkstras-shortest-path-algorithm-greedy-algo-7</a:t>
            </a:r>
          </a:p>
          <a:p>
            <a:pPr marL="514350" indent="-514350">
              <a:buAutoNum type="arabicPeriod"/>
            </a:pPr>
            <a:r>
              <a:rPr lang="en-US" dirty="0"/>
              <a:t>DFS</a:t>
            </a:r>
            <a:r>
              <a:rPr lang="en-US" dirty="0">
                <a:solidFill>
                  <a:schemeClr val="tx1">
                    <a:lumMod val="50000"/>
                  </a:schemeClr>
                </a:solidFill>
              </a:rPr>
              <a:t>, </a:t>
            </a:r>
            <a:r>
              <a:rPr lang="en-US" sz="1800" dirty="0">
                <a:solidFill>
                  <a:schemeClr val="tx1">
                    <a:lumMod val="50000"/>
                  </a:schemeClr>
                </a:solidFill>
              </a:rPr>
              <a:t>www.geeksforgeeks.org/depth-first-search-or-dfs-for-a-graph/</a:t>
            </a:r>
          </a:p>
          <a:p>
            <a:pPr marL="514350" indent="-514350">
              <a:buAutoNum type="arabicPeriod"/>
            </a:pPr>
            <a:r>
              <a:rPr lang="en-US" dirty="0"/>
              <a:t>Greedy Search</a:t>
            </a:r>
            <a:r>
              <a:rPr lang="en-US" dirty="0">
                <a:solidFill>
                  <a:schemeClr val="tx1">
                    <a:lumMod val="50000"/>
                  </a:schemeClr>
                </a:solidFill>
              </a:rPr>
              <a:t>, </a:t>
            </a:r>
            <a:r>
              <a:rPr lang="en-US" sz="1800" dirty="0">
                <a:solidFill>
                  <a:schemeClr val="tx1">
                    <a:lumMod val="50000"/>
                  </a:schemeClr>
                </a:solidFill>
                <a:hlinkClick r:id="rId3"/>
              </a:rPr>
              <a:t>www.programiz.com/dsa/greedy-algorithm</a:t>
            </a:r>
            <a:endParaRPr lang="en-US" sz="1800" dirty="0">
              <a:solidFill>
                <a:schemeClr val="tx1">
                  <a:lumMod val="50000"/>
                </a:schemeClr>
              </a:solidFill>
            </a:endParaRPr>
          </a:p>
          <a:p>
            <a:pPr marL="514350" indent="-514350">
              <a:buAutoNum type="arabicPeriod"/>
            </a:pPr>
            <a:r>
              <a:rPr lang="en-US" dirty="0">
                <a:solidFill>
                  <a:schemeClr val="tx1">
                    <a:lumMod val="50000"/>
                  </a:schemeClr>
                </a:solidFill>
              </a:rPr>
              <a:t>Python 3 and required dependencies used in the algorithms</a:t>
            </a:r>
          </a:p>
        </p:txBody>
      </p:sp>
    </p:spTree>
    <p:extLst>
      <p:ext uri="{BB962C8B-B14F-4D97-AF65-F5344CB8AC3E}">
        <p14:creationId xmlns:p14="http://schemas.microsoft.com/office/powerpoint/2010/main" val="509112805"/>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857</TotalTime>
  <Words>2278</Words>
  <Application>Microsoft Office PowerPoint</Application>
  <PresentationFormat>Widescreen</PresentationFormat>
  <Paragraphs>180</Paragraphs>
  <Slides>22</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Century Gothic</vt:lpstr>
      <vt:lpstr>Times New Roman</vt:lpstr>
      <vt:lpstr>Tw Cen MT</vt:lpstr>
      <vt:lpstr>Vapor Trail</vt:lpstr>
      <vt:lpstr>Speed of Search Algorithms</vt:lpstr>
      <vt:lpstr>Problem Statement</vt:lpstr>
      <vt:lpstr>Why The researcher chose this project &amp; Benefits</vt:lpstr>
      <vt:lpstr>Background Information (TERMS)</vt:lpstr>
      <vt:lpstr>Background Information (Algorithms)</vt:lpstr>
      <vt:lpstr>Background Information (TERMS)</vt:lpstr>
      <vt:lpstr>Background Information (Variables)</vt:lpstr>
      <vt:lpstr>Hypothesis Statement</vt:lpstr>
      <vt:lpstr>Materials</vt:lpstr>
      <vt:lpstr>Procedure</vt:lpstr>
      <vt:lpstr>High-Level Diagram</vt:lpstr>
      <vt:lpstr>Time Comparison Chart</vt:lpstr>
      <vt:lpstr>PowerPoint Presentation</vt:lpstr>
      <vt:lpstr>Example graphs</vt:lpstr>
      <vt:lpstr>Conclusion</vt:lpstr>
      <vt:lpstr>Conclusion</vt:lpstr>
      <vt:lpstr>Conclusions</vt:lpstr>
      <vt:lpstr>Conclusion</vt:lpstr>
      <vt:lpstr>Suggestions</vt:lpstr>
      <vt:lpstr>Additional Links</vt:lpstr>
      <vt:lpstr>Bibliography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Speed of Search Algorithms</dc:title>
  <dc:creator>Soumyadeep</dc:creator>
  <cp:lastModifiedBy>Soumyadeep</cp:lastModifiedBy>
  <cp:revision>18</cp:revision>
  <dcterms:created xsi:type="dcterms:W3CDTF">2023-02-09T00:02:31Z</dcterms:created>
  <dcterms:modified xsi:type="dcterms:W3CDTF">2023-02-18T16:28:10Z</dcterms:modified>
</cp:coreProperties>
</file>

<file path=docProps/thumbnail.jpeg>
</file>